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2" r:id="rId5"/>
    <p:sldMasterId id="2147483667" r:id="rId6"/>
    <p:sldMasterId id="2147483673" r:id="rId7"/>
  </p:sldMasterIdLst>
  <p:notesMasterIdLst>
    <p:notesMasterId r:id="rId23"/>
  </p:notesMasterIdLst>
  <p:handoutMasterIdLst>
    <p:handoutMasterId r:id="rId24"/>
  </p:handoutMasterIdLst>
  <p:sldIdLst>
    <p:sldId id="2147473415" r:id="rId8"/>
    <p:sldId id="303" r:id="rId9"/>
    <p:sldId id="290" r:id="rId10"/>
    <p:sldId id="322" r:id="rId11"/>
    <p:sldId id="271" r:id="rId12"/>
    <p:sldId id="362" r:id="rId13"/>
    <p:sldId id="2147473416" r:id="rId14"/>
    <p:sldId id="345" r:id="rId15"/>
    <p:sldId id="2147473407" r:id="rId16"/>
    <p:sldId id="2520" r:id="rId17"/>
    <p:sldId id="2147473404" r:id="rId18"/>
    <p:sldId id="337" r:id="rId19"/>
    <p:sldId id="327" r:id="rId20"/>
    <p:sldId id="338" r:id="rId21"/>
    <p:sldId id="358" r:id="rId2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F"/>
    <a:srgbClr val="F39100"/>
    <a:srgbClr val="EBE9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262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1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nn Patrick" userId="66c95682-da29-4e5b-8c32-a41a33084c3f" providerId="ADAL" clId="{C48538AE-D1BD-4BAA-8F3C-CDEF321E0B8A}"/>
    <pc:docChg chg="delSld modSld">
      <pc:chgData name="Hunn Patrick" userId="66c95682-da29-4e5b-8c32-a41a33084c3f" providerId="ADAL" clId="{C48538AE-D1BD-4BAA-8F3C-CDEF321E0B8A}" dt="2026-06-19T08:59:51.361" v="26" actId="47"/>
      <pc:docMkLst>
        <pc:docMk/>
      </pc:docMkLst>
      <pc:sldChg chg="del">
        <pc:chgData name="Hunn Patrick" userId="66c95682-da29-4e5b-8c32-a41a33084c3f" providerId="ADAL" clId="{C48538AE-D1BD-4BAA-8F3C-CDEF321E0B8A}" dt="2026-06-19T08:59:51.361" v="26" actId="47"/>
        <pc:sldMkLst>
          <pc:docMk/>
          <pc:sldMk cId="3451122670" sldId="285"/>
        </pc:sldMkLst>
      </pc:sldChg>
      <pc:sldChg chg="modSp mod">
        <pc:chgData name="Hunn Patrick" userId="66c95682-da29-4e5b-8c32-a41a33084c3f" providerId="ADAL" clId="{C48538AE-D1BD-4BAA-8F3C-CDEF321E0B8A}" dt="2026-06-19T08:59:42.330" v="25" actId="1036"/>
        <pc:sldMkLst>
          <pc:docMk/>
          <pc:sldMk cId="1034612872" sldId="2520"/>
        </pc:sldMkLst>
        <pc:spChg chg="mod">
          <ac:chgData name="Hunn Patrick" userId="66c95682-da29-4e5b-8c32-a41a33084c3f" providerId="ADAL" clId="{C48538AE-D1BD-4BAA-8F3C-CDEF321E0B8A}" dt="2026-06-19T08:59:42.330" v="25" actId="1036"/>
          <ac:spMkLst>
            <pc:docMk/>
            <pc:sldMk cId="1034612872" sldId="2520"/>
            <ac:spMk id="5" creationId="{F3E9EFCA-ABD3-4259-069B-F85032FE4A1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9AC94-9023-4D57-B437-42E1C825B335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2CE02-E684-4C50-A44D-44F263BD0260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95013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E079B-2730-402C-97D4-678928CEC5D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46698-C3BE-4154-A4D3-C59F5F8A6E9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4850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CA0AA-8280-42A3-B53A-76DE006786B1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365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5EEF0-2412-4E74-8042-71FA5C916756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373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CA0AA-8280-42A3-B53A-76DE006786B1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90355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CA0AA-8280-42A3-B53A-76DE006786B1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2159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34975" y="1239838"/>
            <a:ext cx="5949950" cy="334803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CA0AA-8280-42A3-B53A-76DE006786B1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477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="1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CA0AA-8280-42A3-B53A-76DE006786B1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139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CA0AA-8280-42A3-B53A-76DE006786B1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956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CH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CA0AA-8280-42A3-B53A-76DE006786B1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1343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CA0AA-8280-42A3-B53A-76DE006786B1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350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646698-C3BE-4154-A4D3-C59F5F8A6E9D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929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646698-C3BE-4154-A4D3-C59F5F8A6E9D}" type="slidenum">
              <a:rPr kumimoji="0" lang="de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569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CA0AA-8280-42A3-B53A-76DE006786B1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127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D4E97-1F90-96CE-AD6E-B1F2053D6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42B7630-C256-2C6C-2A44-779F8B2019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3A2D47F-A5F4-CCDE-C3C7-5F46CC3665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C48039-F1A1-4F6D-EC0E-7D62EE1F85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5EEF0-2412-4E74-8042-71FA5C916756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705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EBE9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633386E6-7E47-4FAE-A91F-911A2AEAF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5220000"/>
            <a:ext cx="6858000" cy="7200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169"/>
              </a:spcBef>
              <a:buNone/>
              <a:defRPr sz="1013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87A811-04AD-4962-A25C-916621D5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0000" y="6336008"/>
            <a:ext cx="4114800" cy="365125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F65A2C-4D95-4ABD-BAF3-9309105B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0000" y="6336008"/>
            <a:ext cx="1080000" cy="365125"/>
          </a:xfrm>
        </p:spPr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7DA8786-958A-4D20-BE09-F36A665FBA4D}"/>
              </a:ext>
            </a:extLst>
          </p:cNvPr>
          <p:cNvSpPr/>
          <p:nvPr userDrawn="1"/>
        </p:nvSpPr>
        <p:spPr>
          <a:xfrm>
            <a:off x="-425198" y="526281"/>
            <a:ext cx="3388260" cy="3301009"/>
          </a:xfrm>
          <a:prstGeom prst="ellipse">
            <a:avLst/>
          </a:prstGeom>
          <a:solidFill>
            <a:srgbClr val="EA912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13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987E20-8FAD-4B58-8E62-87EF4814C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864000"/>
            <a:ext cx="8161200" cy="1836000"/>
          </a:xfrm>
        </p:spPr>
        <p:txBody>
          <a:bodyPr anchor="b">
            <a:normAutofit/>
          </a:bodyPr>
          <a:lstStyle>
            <a:lvl1pPr algn="l">
              <a:lnSpc>
                <a:spcPts val="2813"/>
              </a:lnSpc>
              <a:defRPr sz="2475" b="1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005371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46038-7ACD-4898-9FB7-5966FBD6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4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C2042C1-6A62-4036-9CBD-EA8F5E820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8888" y="987433"/>
            <a:ext cx="617220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8FFC1A-3F24-401C-ABB6-3DDA9617F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54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6723DD-4F94-4964-A088-3D3A26CE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4A81C9-C96D-46FF-8C97-49DE270B6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9132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1D965-620D-43DA-8FF4-BE267BC4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81B263-15DF-4EF7-A112-376D0DC19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8D125D-67E8-4DBC-8696-35851988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ABB247-E0AA-4D22-8D2A-2D038CA33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78188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E3FA0C-B5A3-48E5-9B63-FA15392C6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10603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3EF8F8-3F1A-4E74-9479-6E8AF0A86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3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05B2F0-27B4-4B6B-902C-766DB6437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9A52D4-04DC-4A47-A72F-0D3D75AA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6995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 BODY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09847" y="1683860"/>
            <a:ext cx="11139055" cy="4326992"/>
          </a:xfrm>
        </p:spPr>
        <p:txBody>
          <a:bodyPr lIns="0" tIns="0" rIns="0" bIns="0">
            <a:noAutofit/>
          </a:bodyPr>
          <a:lstStyle>
            <a:lvl1pPr marL="213593" indent="-213593">
              <a:buClr>
                <a:schemeClr val="tx2"/>
              </a:buClr>
              <a:buSzPct val="100000"/>
              <a:buFont typeface="Symbol" pitchFamily="18" charset="2"/>
              <a:buChar char="·"/>
              <a:defRPr sz="1636">
                <a:latin typeface="Frutiger 55 Roman"/>
              </a:defRPr>
            </a:lvl1pPr>
            <a:lvl2pPr marL="419971" indent="-215037">
              <a:defRPr sz="1455">
                <a:latin typeface="Frutiger 55 Roman"/>
              </a:defRPr>
            </a:lvl2pPr>
            <a:lvl3pPr marL="626347" indent="-206378">
              <a:buClr>
                <a:schemeClr val="tx1"/>
              </a:buClr>
              <a:buFont typeface="Arial" pitchFamily="34" charset="0"/>
              <a:buChar char="–"/>
              <a:defRPr sz="1455">
                <a:latin typeface="Frutiger 55 Roman"/>
              </a:defRPr>
            </a:lvl3pPr>
            <a:lvl4pPr marL="831281" indent="-204934">
              <a:buSzPct val="84000"/>
              <a:defRPr sz="1455">
                <a:latin typeface="Frutiger 55 Roman"/>
              </a:defRPr>
            </a:lvl4pPr>
            <a:lvl5pPr marL="1047414" indent="-216133">
              <a:buSzPct val="84000"/>
              <a:buFont typeface="Arial" pitchFamily="34" charset="0"/>
              <a:buChar char="–"/>
              <a:defRPr sz="1455">
                <a:latin typeface="Frutiger 55 Roman"/>
              </a:defRPr>
            </a:lvl5pPr>
          </a:lstStyle>
          <a:p>
            <a:pPr lvl="0"/>
            <a:r>
              <a:rPr lang="de-CH" dirty="0"/>
              <a:t>Click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edit</a:t>
            </a:r>
            <a:r>
              <a:rPr lang="de-CH" dirty="0"/>
              <a:t> Master </a:t>
            </a:r>
            <a:r>
              <a:rPr lang="de-CH" dirty="0" err="1"/>
              <a:t>text</a:t>
            </a:r>
            <a:r>
              <a:rPr lang="de-CH" dirty="0"/>
              <a:t> </a:t>
            </a:r>
            <a:r>
              <a:rPr lang="de-CH" dirty="0" err="1"/>
              <a:t>styles</a:t>
            </a:r>
            <a:endParaRPr lang="de-CH" dirty="0"/>
          </a:p>
          <a:p>
            <a:pPr lvl="1"/>
            <a:r>
              <a:rPr lang="de-CH" dirty="0"/>
              <a:t>Second </a:t>
            </a:r>
            <a:r>
              <a:rPr lang="de-CH" dirty="0" err="1"/>
              <a:t>level</a:t>
            </a:r>
            <a:endParaRPr lang="de-CH" dirty="0"/>
          </a:p>
          <a:p>
            <a:pPr lvl="2"/>
            <a:r>
              <a:rPr lang="de-CH" dirty="0"/>
              <a:t>Third </a:t>
            </a:r>
            <a:r>
              <a:rPr lang="de-CH" dirty="0" err="1"/>
              <a:t>level</a:t>
            </a:r>
            <a:endParaRPr lang="de-CH" dirty="0"/>
          </a:p>
          <a:p>
            <a:pPr lvl="3"/>
            <a:r>
              <a:rPr lang="de-CH" dirty="0" err="1"/>
              <a:t>Fourth</a:t>
            </a:r>
            <a:r>
              <a:rPr lang="de-CH" dirty="0"/>
              <a:t> </a:t>
            </a:r>
            <a:r>
              <a:rPr lang="de-CH" dirty="0" err="1"/>
              <a:t>level</a:t>
            </a:r>
            <a:endParaRPr lang="de-CH" dirty="0"/>
          </a:p>
          <a:p>
            <a:pPr lvl="4"/>
            <a:r>
              <a:rPr lang="de-CH" dirty="0" err="1"/>
              <a:t>Fifth</a:t>
            </a:r>
            <a:r>
              <a:rPr lang="de-CH" dirty="0"/>
              <a:t> </a:t>
            </a:r>
            <a:r>
              <a:rPr lang="de-CH" dirty="0" err="1"/>
              <a:t>level</a:t>
            </a:r>
            <a:endParaRPr lang="de-CH" dirty="0"/>
          </a:p>
        </p:txBody>
      </p:sp>
      <p:cxnSp>
        <p:nvCxnSpPr>
          <p:cNvPr id="63" name="THIN BLUE LINE"/>
          <p:cNvCxnSpPr/>
          <p:nvPr/>
        </p:nvCxnSpPr>
        <p:spPr>
          <a:xfrm>
            <a:off x="509847" y="939338"/>
            <a:ext cx="1113905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GE HEADING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Frutiger 45 Light"/>
              </a:defRPr>
            </a:lvl1pPr>
          </a:lstStyle>
          <a:p>
            <a:pPr lvl="0"/>
            <a:r>
              <a:rPr lang="de-CH"/>
              <a:t>&lt;&lt;Seitenüberschrift&gt;&gt;</a:t>
            </a:r>
            <a:endParaRPr lang="de-CH" dirty="0"/>
          </a:p>
        </p:txBody>
      </p:sp>
      <p:sp>
        <p:nvSpPr>
          <p:cNvPr id="20" name="Slide Number Textbox"/>
          <p:cNvSpPr txBox="1"/>
          <p:nvPr userDrawn="1"/>
        </p:nvSpPr>
        <p:spPr>
          <a:xfrm>
            <a:off x="11161222" y="6234546"/>
            <a:ext cx="498764" cy="349135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noAutofit/>
          </a:bodyPr>
          <a:lstStyle/>
          <a:p>
            <a:pPr algn="r"/>
            <a:fld id="{C9C5D969-4CAD-4F29-8B51-07B8CBAF6BF4}" type="slidenum">
              <a:rPr sz="636" smtClean="0">
                <a:solidFill>
                  <a:prstClr val="black"/>
                </a:solidFill>
              </a:rPr>
              <a:pPr algn="r"/>
              <a:t>‹Nr.›</a:t>
            </a:fld>
            <a:endParaRPr sz="636" dirty="0">
              <a:solidFill>
                <a:prstClr val="black"/>
              </a:solidFill>
            </a:endParaRPr>
          </a:p>
        </p:txBody>
      </p:sp>
      <p:sp>
        <p:nvSpPr>
          <p:cNvPr id="21" name="DOCUMENT ID" hidden="1"/>
          <p:cNvSpPr txBox="1"/>
          <p:nvPr userDrawn="1">
            <p:custDataLst>
              <p:tags r:id="rId3"/>
            </p:custDataLst>
          </p:nvPr>
        </p:nvSpPr>
        <p:spPr>
          <a:xfrm>
            <a:off x="2785303" y="382387"/>
            <a:ext cx="8863597" cy="83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algn="r" defTabSz="1005505" eaLnBrk="1" latinLnBrk="0" hangingPunct="1">
              <a:spcBef>
                <a:spcPct val="20000"/>
              </a:spcBef>
              <a:buSzPct val="120000"/>
              <a:buFont typeface="Symbol" pitchFamily="18" charset="2"/>
              <a:buNone/>
              <a:defRPr sz="600" b="0" baseline="0">
                <a:solidFill>
                  <a:srgbClr val="616161"/>
                </a:solidFill>
                <a:latin typeface="+mn-lt"/>
                <a:cs typeface="Arial" pitchFamily="34" charset="0"/>
              </a:defRPr>
            </a:lvl1pPr>
            <a:lvl2pPr marL="502755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2pPr>
            <a:lvl3pPr marL="1005506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3pPr>
            <a:lvl4pPr marL="1508258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4pPr>
            <a:lvl5pPr marL="2011009" indent="0" defTabSz="1005505" eaLnBrk="1" latinLnBrk="0" hangingPunct="1">
              <a:spcBef>
                <a:spcPct val="20000"/>
              </a:spcBef>
              <a:buFont typeface="Arial" pitchFamily="34" charset="0"/>
              <a:buNone/>
              <a:defRPr sz="1300">
                <a:latin typeface="+mn-lt"/>
              </a:defRPr>
            </a:lvl5pPr>
            <a:lvl6pPr marL="2765137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6pPr>
            <a:lvl7pPr marL="3267890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7pPr>
            <a:lvl8pPr marL="3770641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8pPr>
            <a:lvl9pPr marL="4273393" indent="-251375" defTabSz="1005505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</a:defRPr>
            </a:lvl9pPr>
          </a:lstStyle>
          <a:p>
            <a:r>
              <a:rPr lang="de-CH" sz="545" dirty="0"/>
              <a:t>UBSPROD\t200242 [</a:t>
            </a:r>
            <a:r>
              <a:rPr lang="de-CH" sz="545" dirty="0" err="1"/>
              <a:t>printed</a:t>
            </a:r>
            <a:r>
              <a:rPr lang="de-CH" sz="545" dirty="0"/>
              <a:t>: ____] [</a:t>
            </a:r>
            <a:r>
              <a:rPr lang="de-CH" sz="545" dirty="0" err="1"/>
              <a:t>saved</a:t>
            </a:r>
            <a:r>
              <a:rPr lang="de-CH" sz="545" dirty="0"/>
              <a:t>: ____] Präsentation2 </a:t>
            </a:r>
          </a:p>
        </p:txBody>
      </p:sp>
      <p:grpSp>
        <p:nvGrpSpPr>
          <p:cNvPr id="22" name="PXP_GRIDLINES" hidden="1"/>
          <p:cNvGrpSpPr/>
          <p:nvPr userDrawn="1"/>
        </p:nvGrpSpPr>
        <p:grpSpPr>
          <a:xfrm>
            <a:off x="-37139" y="0"/>
            <a:ext cx="12234040" cy="6858000"/>
            <a:chOff x="-30640" y="0"/>
            <a:chExt cx="10093083" cy="7543800"/>
          </a:xfrm>
        </p:grpSpPr>
        <p:cxnSp>
          <p:nvCxnSpPr>
            <p:cNvPr id="23" name="Straight Connector 22" hidden="1"/>
            <p:cNvCxnSpPr/>
            <p:nvPr userDrawn="1"/>
          </p:nvCxnSpPr>
          <p:spPr>
            <a:xfrm>
              <a:off x="402594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 hidden="1"/>
            <p:cNvCxnSpPr/>
            <p:nvPr userDrawn="1"/>
          </p:nvCxnSpPr>
          <p:spPr>
            <a:xfrm>
              <a:off x="5029200" y="0"/>
              <a:ext cx="0" cy="754380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 hidden="1"/>
            <p:cNvCxnSpPr/>
            <p:nvPr userDrawn="1"/>
          </p:nvCxnSpPr>
          <p:spPr>
            <a:xfrm>
              <a:off x="9610343" y="0"/>
              <a:ext cx="0" cy="754380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 hidden="1"/>
            <p:cNvCxnSpPr/>
            <p:nvPr userDrawn="1"/>
          </p:nvCxnSpPr>
          <p:spPr>
            <a:xfrm>
              <a:off x="0" y="551751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 hidden="1"/>
            <p:cNvCxnSpPr/>
            <p:nvPr userDrawn="1"/>
          </p:nvCxnSpPr>
          <p:spPr>
            <a:xfrm>
              <a:off x="-1600" y="1079526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 hidden="1"/>
            <p:cNvCxnSpPr/>
            <p:nvPr userDrawn="1"/>
          </p:nvCxnSpPr>
          <p:spPr>
            <a:xfrm>
              <a:off x="-3200" y="1636176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 hidden="1"/>
            <p:cNvCxnSpPr/>
            <p:nvPr userDrawn="1"/>
          </p:nvCxnSpPr>
          <p:spPr>
            <a:xfrm>
              <a:off x="-13716" y="6587211"/>
              <a:ext cx="10058400" cy="0"/>
            </a:xfrm>
            <a:prstGeom prst="line">
              <a:avLst/>
            </a:prstGeom>
            <a:ln w="12700">
              <a:solidFill>
                <a:srgbClr val="BC14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 hidden="1"/>
            <p:cNvCxnSpPr/>
            <p:nvPr userDrawn="1"/>
          </p:nvCxnSpPr>
          <p:spPr>
            <a:xfrm>
              <a:off x="-30640" y="40034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 hidden="1"/>
            <p:cNvCxnSpPr/>
            <p:nvPr userDrawn="1"/>
          </p:nvCxnSpPr>
          <p:spPr>
            <a:xfrm>
              <a:off x="0" y="4359099"/>
              <a:ext cx="10058400" cy="0"/>
            </a:xfrm>
            <a:prstGeom prst="line">
              <a:avLst/>
            </a:prstGeom>
            <a:ln w="3175">
              <a:solidFill>
                <a:srgbClr val="46474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 hidden="1"/>
            <p:cNvCxnSpPr/>
            <p:nvPr userDrawn="1"/>
          </p:nvCxnSpPr>
          <p:spPr>
            <a:xfrm>
              <a:off x="-5646" y="850908"/>
              <a:ext cx="10058400" cy="0"/>
            </a:xfrm>
            <a:prstGeom prst="line">
              <a:avLst/>
            </a:prstGeom>
            <a:ln w="31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 hidden="1"/>
            <p:cNvCxnSpPr/>
            <p:nvPr userDrawn="1"/>
          </p:nvCxnSpPr>
          <p:spPr>
            <a:xfrm>
              <a:off x="4043" y="1491573"/>
              <a:ext cx="10058400" cy="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raftStamp" hidden="1"/>
          <p:cNvSpPr txBox="1"/>
          <p:nvPr userDrawn="1">
            <p:custDataLst>
              <p:tags r:id="rId4"/>
            </p:custDataLst>
          </p:nvPr>
        </p:nvSpPr>
        <p:spPr>
          <a:xfrm>
            <a:off x="509847" y="230909"/>
            <a:ext cx="1308485" cy="300182"/>
          </a:xfrm>
          <a:prstGeom prst="rect">
            <a:avLst/>
          </a:prstGeom>
          <a:noFill/>
        </p:spPr>
        <p:txBody>
          <a:bodyPr vert="horz" wrap="none" lIns="0" tIns="0" rIns="0" bIns="0" rtlCol="0" anchor="b">
            <a:noAutofit/>
          </a:bodyPr>
          <a:lstStyle/>
          <a:p>
            <a:pPr>
              <a:spcBef>
                <a:spcPct val="0"/>
              </a:spcBef>
            </a:pPr>
            <a:r>
              <a:rPr sz="2182" b="1">
                <a:solidFill>
                  <a:srgbClr val="E60000"/>
                </a:solidFill>
              </a:rPr>
              <a:t>Entwurf</a:t>
            </a:r>
            <a:endParaRPr sz="2182" b="1" dirty="0">
              <a:solidFill>
                <a:srgbClr val="E60000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7" y="6354330"/>
            <a:ext cx="863580" cy="23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01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086062-38C7-F44D-B656-EEC794B14B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996266"/>
            <a:ext cx="6180667" cy="1351331"/>
          </a:xfrm>
        </p:spPr>
        <p:txBody>
          <a:bodyPr anchor="b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Haupttitel-Slide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34095EE-8A31-1F48-BFE4-97650F150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5419157"/>
            <a:ext cx="6180667" cy="449457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buNone/>
              <a:defRPr sz="2400" b="1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bearbeiten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B3DB1BE4-6212-DC4C-95E9-8A2DC460AE6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91906" y="485335"/>
            <a:ext cx="5000094" cy="5311720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Bild hinzufügen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22424C-9DD8-3442-8F5A-1719B7C6366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20D6FA-1C7E-3A46-9037-6A4347E90D6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3792A6-5C1C-E04E-BDBE-C23B3DC6BF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8BDB6C-7B10-224F-AD7C-BC0B7BD184C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92190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>
          <p15:clr>
            <a:srgbClr val="FBAE40"/>
          </p15:clr>
        </p15:guide>
        <p15:guide id="2" orient="horz" pos="388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086062-38C7-F44D-B656-EEC794B14B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1" y="1808163"/>
            <a:ext cx="5257800" cy="1562998"/>
          </a:xfrm>
        </p:spPr>
        <p:txBody>
          <a:bodyPr anchor="t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Dankes-Slide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34095EE-8A31-1F48-BFE4-97650F1508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486840"/>
            <a:ext cx="5257801" cy="2318648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AACB7F-715E-9B45-A20F-DF63D2067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8E39E6-8B1C-0D4B-BE16-CBB81D379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EEB563-A65C-E940-83C3-73B97754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DB6C-7B10-224F-AD7C-BC0B7BD184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465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>
          <p15:clr>
            <a:srgbClr val="FBAE40"/>
          </p15:clr>
        </p15:guide>
        <p15:guide id="2" orient="horz" pos="388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bg>
      <p:bgPr>
        <a:solidFill>
          <a:srgbClr val="EBE9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633386E6-7E47-4FAE-A91F-911A2AEAF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5220000"/>
            <a:ext cx="6858000" cy="7200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buNone/>
              <a:defRPr sz="1800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87A811-04AD-4962-A25C-916621D5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0000" y="6336000"/>
            <a:ext cx="4114800" cy="365125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F65A2C-4D95-4ABD-BAF3-9309105B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0000" y="6336000"/>
            <a:ext cx="1080000" cy="365125"/>
          </a:xfrm>
        </p:spPr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7DA8786-958A-4D20-BE09-F36A665FBA4D}"/>
              </a:ext>
            </a:extLst>
          </p:cNvPr>
          <p:cNvSpPr/>
          <p:nvPr userDrawn="1"/>
        </p:nvSpPr>
        <p:spPr>
          <a:xfrm>
            <a:off x="-425198" y="526273"/>
            <a:ext cx="3388260" cy="3301009"/>
          </a:xfrm>
          <a:prstGeom prst="ellipse">
            <a:avLst/>
          </a:prstGeom>
          <a:solidFill>
            <a:srgbClr val="EA912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987E20-8FAD-4B58-8E62-87EF4814C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864000"/>
            <a:ext cx="8161200" cy="1836000"/>
          </a:xfrm>
        </p:spPr>
        <p:txBody>
          <a:bodyPr anchor="b">
            <a:normAutofit/>
          </a:bodyPr>
          <a:lstStyle>
            <a:lvl1pPr algn="l">
              <a:lnSpc>
                <a:spcPts val="5000"/>
              </a:lnSpc>
              <a:defRPr sz="4400" b="1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67956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93AD7-C728-42AA-8362-FF24F0BF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CC609F-1A03-4FEA-B3C1-22D259BD5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7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3A8814-1D60-4B07-9BBB-1B3361031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1B421A-18E2-4B28-8875-4F98E794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43231F-616B-471B-8D1D-4F32740C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47017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C6963-7017-444C-A785-825F6C800F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87250"/>
            <a:ext cx="9144000" cy="1826150"/>
          </a:xfrm>
        </p:spPr>
        <p:txBody>
          <a:bodyPr anchor="t" anchorCtr="0"/>
          <a:lstStyle>
            <a:lvl1pPr algn="l">
              <a:defRPr sz="6000"/>
            </a:lvl1pPr>
          </a:lstStyle>
          <a:p>
            <a:r>
              <a:rPr lang="de-DE" dirty="0"/>
              <a:t>Zwischentitel-Slide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45D296-BDE0-684E-9A97-11A40946C55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429000"/>
            <a:ext cx="9144000" cy="277283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Rubrik bearbeiten</a:t>
            </a:r>
          </a:p>
        </p:txBody>
      </p:sp>
    </p:spTree>
    <p:extLst>
      <p:ext uri="{BB962C8B-B14F-4D97-AF65-F5344CB8AC3E}">
        <p14:creationId xmlns:p14="http://schemas.microsoft.com/office/powerpoint/2010/main" val="1497293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6698EA75-A81B-1248-8C69-D7B472EE7C9F}"/>
              </a:ext>
            </a:extLst>
          </p:cNvPr>
          <p:cNvSpPr/>
          <p:nvPr userDrawn="1"/>
        </p:nvSpPr>
        <p:spPr>
          <a:xfrm>
            <a:off x="0" y="0"/>
            <a:ext cx="10668000" cy="68696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FABF13-9E03-8D41-B93F-B2C5B7D77C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76783"/>
            <a:ext cx="9829800" cy="847193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Ablauftitel ändern</a:t>
            </a:r>
          </a:p>
        </p:txBody>
      </p:sp>
      <p:sp>
        <p:nvSpPr>
          <p:cNvPr id="9" name="Tabellenplatzhalter 5">
            <a:extLst>
              <a:ext uri="{FF2B5EF4-FFF2-40B4-BE49-F238E27FC236}">
                <a16:creationId xmlns:a16="http://schemas.microsoft.com/office/drawing/2014/main" id="{00E91C16-A6AA-C54A-99F3-7F11B710FB72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0" y="1808163"/>
            <a:ext cx="9829800" cy="4169303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4CBC6E36-5F77-E140-80EE-0B14E6B2F983}"/>
              </a:ext>
            </a:extLst>
          </p:cNvPr>
          <p:cNvCxnSpPr/>
          <p:nvPr userDrawn="1"/>
        </p:nvCxnSpPr>
        <p:spPr>
          <a:xfrm>
            <a:off x="0" y="6356350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13C00A-33AD-864C-94BD-14FDB8F3AE2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6EEC60C-180A-2446-A7E5-03130581F7A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56A162C-922C-0B4E-91F5-90B4C88683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78BDB6C-7B10-224F-AD7C-BC0B7BD184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478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2EC9D1-30E7-4DA1-8882-F1321380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2788A0-57C9-47E7-AAAE-0F2617B23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0688"/>
            <a:ext cx="10515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560F45-31C6-4698-85DB-EBABECF0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361403-6F0E-4315-9F2E-BDBBE928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95587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425E9A8-8B57-1142-A276-7A47F6244E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9788" y="3429001"/>
            <a:ext cx="4572000" cy="254773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pPr lvl="0"/>
            <a:r>
              <a:rPr lang="de-DE" dirty="0"/>
              <a:t>«Quote»</a:t>
            </a:r>
          </a:p>
        </p:txBody>
      </p:sp>
    </p:spTree>
    <p:extLst>
      <p:ext uri="{BB962C8B-B14F-4D97-AF65-F5344CB8AC3E}">
        <p14:creationId xmlns:p14="http://schemas.microsoft.com/office/powerpoint/2010/main" val="1230703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6002E8C-F41C-494A-93FA-64050AAA4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425E9A8-8B57-1142-A276-7A47F6244E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9788" y="3429001"/>
            <a:ext cx="4572000" cy="254773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pPr lvl="0"/>
            <a:r>
              <a:rPr lang="de-DE" dirty="0"/>
              <a:t>Titel über dem Bild</a:t>
            </a:r>
          </a:p>
        </p:txBody>
      </p:sp>
    </p:spTree>
    <p:extLst>
      <p:ext uri="{BB962C8B-B14F-4D97-AF65-F5344CB8AC3E}">
        <p14:creationId xmlns:p14="http://schemas.microsoft.com/office/powerpoint/2010/main" val="2261860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93AD7-C728-42AA-8362-FF24F0BF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CC609F-1A03-4FEA-B3C1-22D259BD5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7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3A8814-1D60-4B07-9BBB-1B3361031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1B421A-18E2-4B28-8875-4F98E794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43231F-616B-471B-8D1D-4F32740C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323827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04103-1950-4D48-95A7-3D0F02502C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745D91-AF29-1646-8078-B3E85DC173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12373"/>
            <a:ext cx="10515600" cy="4351338"/>
          </a:xfrm>
        </p:spPr>
        <p:txBody>
          <a:bodyPr/>
          <a:lstStyle>
            <a:lvl2pPr>
              <a:lnSpc>
                <a:spcPts val="3400"/>
              </a:lnSpc>
              <a:defRPr/>
            </a:lvl2pPr>
            <a:lvl5pPr>
              <a:lnSpc>
                <a:spcPts val="2600"/>
              </a:lnSpc>
              <a:defRPr/>
            </a:lvl5pPr>
          </a:lstStyle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E020E-8111-EC48-816B-5E35F838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8F0990-84A5-8340-8DD6-6B74A9F8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1B933A-87EF-2543-A2E2-140AB4EA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292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Slid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97684-FCB7-5B43-A13C-DCE635EA6A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7397"/>
            <a:ext cx="10515600" cy="1180272"/>
          </a:xfrm>
        </p:spPr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3DBBA6-120C-864A-89B5-95699E52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ED4AC8-B167-9644-ADE9-AB8491A2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8DC45-A0CA-8942-A47D-6AF98C8A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2105A901-B674-4B41-A6AB-869269226F3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808163"/>
            <a:ext cx="5257800" cy="4356100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6E3E5141-F851-3840-8C0C-FEEA8F1277C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96000" y="1808163"/>
            <a:ext cx="5256213" cy="4356100"/>
          </a:xfrm>
        </p:spPr>
        <p:txBody>
          <a:bodyPr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</p:spTree>
    <p:extLst>
      <p:ext uri="{BB962C8B-B14F-4D97-AF65-F5344CB8AC3E}">
        <p14:creationId xmlns:p14="http://schemas.microsoft.com/office/powerpoint/2010/main" val="19701475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Slide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97684-FCB7-5B43-A13C-DCE635EA6A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7397"/>
            <a:ext cx="10515600" cy="1180272"/>
          </a:xfrm>
        </p:spPr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4B296C-5273-614A-B798-BB599593964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12373"/>
            <a:ext cx="3494088" cy="4351338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DA98A-8A11-AF41-BB78-D8A95857CDF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32288" y="1812373"/>
            <a:ext cx="3527426" cy="4351338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3DBBA6-120C-864A-89B5-95699E52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ED4AC8-B167-9644-ADE9-AB8491A2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8DC45-A0CA-8942-A47D-6AF98C8A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28CE3AE3-87BB-EC42-A378-446343F4ED9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59713" y="1808163"/>
            <a:ext cx="3494087" cy="4355548"/>
          </a:xfrm>
        </p:spPr>
        <p:txBody>
          <a:bodyPr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</p:spTree>
    <p:extLst>
      <p:ext uri="{BB962C8B-B14F-4D97-AF65-F5344CB8AC3E}">
        <p14:creationId xmlns:p14="http://schemas.microsoft.com/office/powerpoint/2010/main" val="7794942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Slid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97684-FCB7-5B43-A13C-DCE635EA6A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7397"/>
            <a:ext cx="10515600" cy="1180272"/>
          </a:xfrm>
        </p:spPr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4B296C-5273-614A-B798-BB599593964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12373"/>
            <a:ext cx="2630488" cy="4351338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DA98A-8A11-AF41-BB78-D8A95857CDF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8688" y="1812373"/>
            <a:ext cx="2627312" cy="4351338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3DBBA6-120C-864A-89B5-95699E52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ED4AC8-B167-9644-ADE9-AB8491A2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8DC45-A0CA-8942-A47D-6AF98C8A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B469C0FD-FC03-064A-A912-D2B691A17E3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00" y="1808163"/>
            <a:ext cx="2627312" cy="4357687"/>
          </a:xfrm>
        </p:spPr>
        <p:txBody>
          <a:bodyPr rIns="180000"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FBD32ECC-1E0A-DD49-B7EB-DA234C4FF60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723313" y="1808163"/>
            <a:ext cx="2627311" cy="4355548"/>
          </a:xfrm>
        </p:spPr>
        <p:txBody>
          <a:bodyPr/>
          <a:lstStyle/>
          <a:p>
            <a:pPr lvl="0"/>
            <a:r>
              <a:rPr lang="de-DE" dirty="0"/>
              <a:t>Text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</p:spTree>
    <p:extLst>
      <p:ext uri="{BB962C8B-B14F-4D97-AF65-F5344CB8AC3E}">
        <p14:creationId xmlns:p14="http://schemas.microsoft.com/office/powerpoint/2010/main" val="3848339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&amp;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97684-FCB7-5B43-A13C-DCE635EA6A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7397"/>
            <a:ext cx="10515600" cy="1180272"/>
          </a:xfrm>
        </p:spPr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DA98A-8A11-AF41-BB78-D8A95857CDF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12373"/>
            <a:ext cx="6019800" cy="4351338"/>
          </a:xfrm>
        </p:spPr>
        <p:txBody>
          <a:bodyPr/>
          <a:lstStyle/>
          <a:p>
            <a:pPr lvl="0"/>
            <a:r>
              <a:rPr lang="de-DE" dirty="0"/>
              <a:t>Bild einfügen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3DBBA6-120C-864A-89B5-95699E52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ED4AC8-B167-9644-ADE9-AB8491A2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8DC45-A0CA-8942-A47D-6AF98C8A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B6BCEDA5-959E-2145-A6DC-95BA68E63C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9788" y="1812925"/>
            <a:ext cx="5256212" cy="4352925"/>
          </a:xfrm>
        </p:spPr>
        <p:txBody>
          <a:bodyPr rIns="18000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</p:spTree>
    <p:extLst>
      <p:ext uri="{BB962C8B-B14F-4D97-AF65-F5344CB8AC3E}">
        <p14:creationId xmlns:p14="http://schemas.microsoft.com/office/powerpoint/2010/main" val="3539746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&amp;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97684-FCB7-5B43-A13C-DCE635EA6A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7397"/>
            <a:ext cx="10515600" cy="1180272"/>
          </a:xfrm>
        </p:spPr>
        <p:txBody>
          <a:bodyPr/>
          <a:lstStyle/>
          <a:p>
            <a:r>
              <a:rPr lang="de-DE" dirty="0"/>
              <a:t>Titel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DA98A-8A11-AF41-BB78-D8A95857CDF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0" y="1812373"/>
            <a:ext cx="6021388" cy="4351338"/>
          </a:xfrm>
        </p:spPr>
        <p:txBody>
          <a:bodyPr/>
          <a:lstStyle/>
          <a:p>
            <a:pPr lvl="0"/>
            <a:r>
              <a:rPr lang="de-DE" dirty="0"/>
              <a:t>Bild einfügen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3DBBA6-120C-864A-89B5-95699E52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ED4AC8-B167-9644-ADE9-AB8491A2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8DC45-A0CA-8942-A47D-6AF98C8A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75D84A22-F49C-2146-8784-102EDE3849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70614" y="1812925"/>
            <a:ext cx="5183186" cy="4351338"/>
          </a:xfrm>
        </p:spPr>
        <p:txBody>
          <a:bodyPr rIns="18000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</p:txBody>
      </p:sp>
    </p:spTree>
    <p:extLst>
      <p:ext uri="{BB962C8B-B14F-4D97-AF65-F5344CB8AC3E}">
        <p14:creationId xmlns:p14="http://schemas.microsoft.com/office/powerpoint/2010/main" val="42928268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box dark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5C7A14BE-50F6-3F4F-A087-0A6349961A75}"/>
              </a:ext>
            </a:extLst>
          </p:cNvPr>
          <p:cNvSpPr/>
          <p:nvPr userDrawn="1"/>
        </p:nvSpPr>
        <p:spPr>
          <a:xfrm>
            <a:off x="0" y="476250"/>
            <a:ext cx="8723313" cy="5131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745D91-AF29-1646-8078-B3E85DC173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12373"/>
            <a:ext cx="7021513" cy="34888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 bearbeiten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E020E-8111-EC48-816B-5E35F838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8F0990-84A5-8340-8DD6-6B74A9F8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1B933A-87EF-2543-A2E2-140AB4EA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89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Schlussfolie">
    <p:bg>
      <p:bgPr>
        <a:solidFill>
          <a:srgbClr val="EBE9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C1576A93-1304-4DCA-8D5E-BE2287EF6536}"/>
              </a:ext>
            </a:extLst>
          </p:cNvPr>
          <p:cNvSpPr/>
          <p:nvPr userDrawn="1"/>
        </p:nvSpPr>
        <p:spPr>
          <a:xfrm>
            <a:off x="-425198" y="526281"/>
            <a:ext cx="3388260" cy="3301009"/>
          </a:xfrm>
          <a:prstGeom prst="ellipse">
            <a:avLst/>
          </a:prstGeom>
          <a:solidFill>
            <a:srgbClr val="EA912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13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560F45-31C6-4698-85DB-EBABECF0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361403-6F0E-4315-9F2E-BDBBE928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BC4D83A-9393-42EB-B9DA-A79153CAF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864000"/>
            <a:ext cx="8161200" cy="1836000"/>
          </a:xfrm>
        </p:spPr>
        <p:txBody>
          <a:bodyPr anchor="b">
            <a:normAutofit/>
          </a:bodyPr>
          <a:lstStyle>
            <a:lvl1pPr algn="l">
              <a:lnSpc>
                <a:spcPts val="2813"/>
              </a:lnSpc>
              <a:defRPr sz="2475" b="1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9" name="Untertitel 2">
            <a:extLst>
              <a:ext uri="{FF2B5EF4-FFF2-40B4-BE49-F238E27FC236}">
                <a16:creationId xmlns:a16="http://schemas.microsoft.com/office/drawing/2014/main" id="{1BD5F166-934F-4CAF-A326-E8282E9E7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5220000"/>
            <a:ext cx="6858000" cy="7200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169"/>
              </a:spcBef>
              <a:buNone/>
              <a:defRPr sz="1013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72308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box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5C7A14BE-50F6-3F4F-A087-0A6349961A75}"/>
              </a:ext>
            </a:extLst>
          </p:cNvPr>
          <p:cNvSpPr/>
          <p:nvPr userDrawn="1"/>
        </p:nvSpPr>
        <p:spPr>
          <a:xfrm>
            <a:off x="0" y="476250"/>
            <a:ext cx="8723313" cy="5131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745D91-AF29-1646-8078-B3E85DC173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50900" y="1812373"/>
            <a:ext cx="7008814" cy="34888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 bearbeiten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E020E-8111-EC48-816B-5E35F838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8F0990-84A5-8340-8DD6-6B74A9F8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1B933A-87EF-2543-A2E2-140AB4EA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3586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392A9F8-2024-084D-8377-752D0BA33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D845ED-B7F2-3542-BAA4-BD6985C4B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256ED5-1797-ED48-BA6D-FF960614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5A3F-C21F-9146-8FF3-676304E4AF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5934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93AD7-C728-42AA-8362-FF24F0BF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CC609F-1A03-4FEA-B3C1-22D259BD5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7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3A8814-1D60-4B07-9BBB-1B3361031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102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1B421A-18E2-4B28-8875-4F98E794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43231F-616B-471B-8D1D-4F32740C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01305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0FFFA-36FE-424A-9560-5AC960303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114484-1C97-4407-8305-90CE55803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488" y="1714615"/>
            <a:ext cx="5157787" cy="826241"/>
          </a:xfr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227CB8-6FFE-4B5D-9CA5-425144D5B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5488" y="2538528"/>
            <a:ext cx="5157787" cy="343852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092A7B-A54F-4AC0-AFF3-6842C9F1E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57900" y="1714615"/>
            <a:ext cx="5183188" cy="826241"/>
          </a:xfrm>
        </p:spPr>
        <p:txBody>
          <a:bodyPr anchor="ctr">
            <a:normAutofit/>
          </a:bodyPr>
          <a:lstStyle>
            <a:lvl1pPr marL="0" indent="0">
              <a:buNone/>
              <a:defRPr lang="de-DE" sz="2800" b="1" kern="1200" dirty="0" smtClean="0">
                <a:solidFill>
                  <a:srgbClr val="0038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86AC4F2-1D40-4F48-96BB-02E1D6601A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57900" y="2538528"/>
            <a:ext cx="5183188" cy="343852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C3525D-898A-42D2-B218-CA8850B3A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F3628F-7122-4762-8889-9537928A9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16069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2EC9D1-30E7-4DA1-8882-F1321380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2788A0-57C9-47E7-AAAE-0F2617B23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0688"/>
            <a:ext cx="10515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560F45-31C6-4698-85DB-EBABECF0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361403-6F0E-4315-9F2E-BDBBE928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109972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CD041-7A52-4577-895B-79BAF3A83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E9E5D9-243C-4B46-BDAB-EB691D6C8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92B728-EB7A-4522-AE5A-FCBB0A8C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1642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3D3C24-31DC-4EFE-995A-1FEA1E426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299" y="1709746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02BD2F-0006-4931-94E1-79E1D68EA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299" y="4589471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1491CC-E25C-4553-8326-CC886718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A6A2B2-4987-46EF-B8B9-68A624E5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047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93AD7-C728-42AA-8362-FF24F0BF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CC609F-1A03-4FEA-B3C1-22D259BD5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7103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3A8814-1D60-4B07-9BBB-1B3361031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1103" y="1690688"/>
            <a:ext cx="5181600" cy="430020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1B421A-18E2-4B28-8875-4F98E794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43231F-616B-471B-8D1D-4F32740C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182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0FFFA-36FE-424A-9560-5AC960303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114484-1C97-4407-8305-90CE55803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489" y="1714623"/>
            <a:ext cx="5157787" cy="826241"/>
          </a:xfrm>
        </p:spPr>
        <p:txBody>
          <a:bodyPr anchor="ctr">
            <a:normAutofit/>
          </a:bodyPr>
          <a:lstStyle>
            <a:lvl1pPr marL="0" indent="0">
              <a:buNone/>
              <a:defRPr sz="1575" b="1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227CB8-6FFE-4B5D-9CA5-425144D5B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5489" y="2538528"/>
            <a:ext cx="5157787" cy="343852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092A7B-A54F-4AC0-AFF3-6842C9F1E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57903" y="1714623"/>
            <a:ext cx="5183188" cy="826241"/>
          </a:xfrm>
        </p:spPr>
        <p:txBody>
          <a:bodyPr anchor="ctr">
            <a:normAutofit/>
          </a:bodyPr>
          <a:lstStyle>
            <a:lvl1pPr marL="0" indent="0">
              <a:buNone/>
              <a:defRPr lang="de-DE" sz="1575" b="1" kern="1200" dirty="0" smtClean="0">
                <a:solidFill>
                  <a:srgbClr val="0038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86AC4F2-1D40-4F48-96BB-02E1D6601A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57903" y="2538528"/>
            <a:ext cx="5183188" cy="343852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C3525D-898A-42D2-B218-CA8850B3A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F3628F-7122-4762-8889-9537928A9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7717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CD041-7A52-4577-895B-79BAF3A83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E9E5D9-243C-4B46-BDAB-EB691D6C8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92B728-EB7A-4522-AE5A-FCBB0A8C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473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962DC7-5DF4-44A6-8E3C-572F0181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BF8B83-BAD9-4305-94C1-D464D0EDC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0168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98B06-DB4D-4F39-A7E3-024BACA5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4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053086-49F8-4854-A187-BD2A9268B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888" y="987433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7C9D4C-75B8-4C4A-BD5A-CE9C29F37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54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F17118-4D4D-459C-9912-BDDFA544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B6D658-67BC-4773-ABE1-AF70857C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583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8447B4E-D146-4CAE-A9C1-BA189B3D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515600" cy="9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3EF906-076A-40CD-8A5E-01B223F89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692000"/>
            <a:ext cx="10515600" cy="435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F5F5BC-32A5-4A9A-97CE-CA6D8DA614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0000" y="633600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5473D6-55F0-4CEF-9C49-FB97E4B59C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000" y="6336008"/>
            <a:ext cx="108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0038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4CC3101-EE24-426B-8F0E-437CE92479DC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Bild 9">
            <a:extLst>
              <a:ext uri="{FF2B5EF4-FFF2-40B4-BE49-F238E27FC236}">
                <a16:creationId xmlns:a16="http://schemas.microsoft.com/office/drawing/2014/main" id="{C30ED521-B482-4BFF-AEDE-4AE92076BEE2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00" y="6102000"/>
            <a:ext cx="2377093" cy="51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2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025" b="1" kern="1200">
          <a:solidFill>
            <a:srgbClr val="00386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2000" indent="-162000" algn="l" defTabSz="514350" rtl="0" eaLnBrk="1" latinLnBrk="0" hangingPunct="1">
        <a:lnSpc>
          <a:spcPct val="100000"/>
        </a:lnSpc>
        <a:spcBef>
          <a:spcPts val="563"/>
        </a:spcBef>
        <a:buClr>
          <a:srgbClr val="EA912E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4000" indent="-162000" algn="l" defTabSz="514350" rtl="0" eaLnBrk="1" latinLnBrk="0" hangingPunct="1">
        <a:lnSpc>
          <a:spcPct val="100000"/>
        </a:lnSpc>
        <a:spcBef>
          <a:spcPts val="281"/>
        </a:spcBef>
        <a:buClr>
          <a:srgbClr val="EA912E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43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65EB53C9-F52B-5648-817E-48F5CF940765}"/>
              </a:ext>
            </a:extLst>
          </p:cNvPr>
          <p:cNvSpPr/>
          <p:nvPr userDrawn="1"/>
        </p:nvSpPr>
        <p:spPr>
          <a:xfrm>
            <a:off x="0" y="0"/>
            <a:ext cx="10668000" cy="68696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EAC369-2C90-1745-904B-F75D83AA5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5197"/>
            <a:ext cx="7958138" cy="8371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B96892-557C-AF43-91ED-9F1964531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79581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CB136AA7-596E-F840-8B0A-C1956CA4AEC8}"/>
              </a:ext>
            </a:extLst>
          </p:cNvPr>
          <p:cNvCxnSpPr/>
          <p:nvPr userDrawn="1"/>
        </p:nvCxnSpPr>
        <p:spPr>
          <a:xfrm>
            <a:off x="0" y="6356350"/>
            <a:ext cx="12192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3CA853-7EA0-3A48-A40E-A0ED91FC3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356350"/>
            <a:ext cx="4114800" cy="5132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3E31FAE1-BBA7-7B44-856C-92DE5058D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356350"/>
            <a:ext cx="2743200" cy="513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378888-F1D3-A14F-9D13-CC5167A3B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5132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fld id="{578BDB6C-7B10-224F-AD7C-BC0B7BD184C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Grafik 10" descr="Ein Bild, das Text enthält.&#10;&#10;Automatisch generierte Beschreibung">
            <a:extLst>
              <a:ext uri="{FF2B5EF4-FFF2-40B4-BE49-F238E27FC236}">
                <a16:creationId xmlns:a16="http://schemas.microsoft.com/office/drawing/2014/main" id="{554AA577-9F98-B84A-8B74-CA11EE6F811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39416" y="476672"/>
            <a:ext cx="2365253" cy="54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0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2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2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20" baseline="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2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2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300">
          <p15:clr>
            <a:srgbClr val="F26B43"/>
          </p15:clr>
        </p15:guide>
        <p15:guide id="4" pos="3840">
          <p15:clr>
            <a:srgbClr val="F26B43"/>
          </p15:clr>
        </p15:guide>
        <p15:guide id="5" pos="2139">
          <p15:clr>
            <a:srgbClr val="F26B43"/>
          </p15:clr>
        </p15:guide>
        <p15:guide id="6" pos="5541">
          <p15:clr>
            <a:srgbClr val="F26B43"/>
          </p15:clr>
        </p15:guide>
        <p15:guide id="7" orient="horz" pos="113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1F23C71-977C-AA42-A828-1F7534680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6783"/>
            <a:ext cx="10515600" cy="8471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6F9A46-D541-E84E-8B94-66BFF1C58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8B0CB2F1-DFA6-CA49-99D3-428C4CC5F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356350"/>
            <a:ext cx="4114800" cy="5132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15" name="Datumsplatzhalter 5">
            <a:extLst>
              <a:ext uri="{FF2B5EF4-FFF2-40B4-BE49-F238E27FC236}">
                <a16:creationId xmlns:a16="http://schemas.microsoft.com/office/drawing/2014/main" id="{190EBD7D-6156-EA43-B9DC-BD5E90B53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356350"/>
            <a:ext cx="2743200" cy="513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16" name="Foliennummernplatzhalter 6">
            <a:extLst>
              <a:ext uri="{FF2B5EF4-FFF2-40B4-BE49-F238E27FC236}">
                <a16:creationId xmlns:a16="http://schemas.microsoft.com/office/drawing/2014/main" id="{1897836B-3883-7E42-B9E9-7AC44DD8D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5132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578BDB6C-7B10-224F-AD7C-BC0B7BD184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90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spc="2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schrift Normal"/>
        <a:buChar char="&gt;"/>
        <a:defRPr sz="2400" kern="1200" spc="2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schrift Normal"/>
        <a:buChar char="&gt;"/>
        <a:defRPr sz="2000" kern="1200" spc="2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schrift Normal"/>
        <a:buChar char="&gt;"/>
        <a:defRPr sz="1800" kern="1200" spc="2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schrift Normal"/>
        <a:buChar char="&gt;"/>
        <a:defRPr sz="1800" kern="1200" spc="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300">
          <p15:clr>
            <a:srgbClr val="F26B43"/>
          </p15:clr>
        </p15:guide>
        <p15:guide id="4" orient="horz" pos="1139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orient="horz" pos="3884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DB089B-F5B5-454F-9878-64EC5F6B0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877"/>
            <a:ext cx="10515600" cy="11802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Übertitel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CD7EFB-7DAC-1946-9A12-C2EBFC334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12373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Zwischentitel</a:t>
            </a:r>
          </a:p>
          <a:p>
            <a:pPr lvl="1"/>
            <a:r>
              <a:rPr lang="de-DE" dirty="0"/>
              <a:t>Lauftext </a:t>
            </a:r>
            <a:r>
              <a:rPr lang="de-DE" dirty="0" err="1"/>
              <a:t>gross</a:t>
            </a:r>
            <a:endParaRPr lang="de-DE" dirty="0"/>
          </a:p>
          <a:p>
            <a:pPr lvl="2"/>
            <a:r>
              <a:rPr lang="de-DE" dirty="0"/>
              <a:t>Aufzählung </a:t>
            </a:r>
            <a:r>
              <a:rPr lang="de-DE" dirty="0" err="1"/>
              <a:t>gross</a:t>
            </a:r>
            <a:endParaRPr lang="de-DE" dirty="0"/>
          </a:p>
          <a:p>
            <a:pPr lvl="3"/>
            <a:r>
              <a:rPr lang="de-DE" dirty="0"/>
              <a:t>Lauftext-Titel</a:t>
            </a:r>
          </a:p>
          <a:p>
            <a:pPr lvl="4"/>
            <a:r>
              <a:rPr lang="de-DE" dirty="0"/>
              <a:t>Lauftext klein</a:t>
            </a:r>
          </a:p>
          <a:p>
            <a:pPr lvl="5"/>
            <a:r>
              <a:rPr lang="de-DE" dirty="0"/>
              <a:t>Aufzählung klein</a:t>
            </a:r>
          </a:p>
          <a:p>
            <a:pPr lvl="6"/>
            <a:r>
              <a:rPr lang="de-DE" dirty="0"/>
              <a:t>Randnotizen</a:t>
            </a:r>
          </a:p>
          <a:p>
            <a:pPr lvl="7"/>
            <a:r>
              <a:rPr lang="de-DE" dirty="0" err="1"/>
              <a:t>Boxtext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5C49C0-A42A-5B49-AA86-A19F598C2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357601"/>
            <a:ext cx="2743200" cy="500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accent3"/>
                </a:solidFill>
              </a:defRPr>
            </a:lvl1pPr>
          </a:lstStyle>
          <a:p>
            <a:r>
              <a:rPr lang="de-CH" dirty="0"/>
              <a:t>11. August 2022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82838A-62BB-DD46-97A5-1A4F4F8C5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357600"/>
            <a:ext cx="3023221" cy="500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r>
              <a:rPr lang="de-DE" dirty="0" err="1"/>
              <a:t>kvz-schule.ch</a:t>
            </a:r>
            <a:r>
              <a:rPr lang="de-DE" dirty="0"/>
              <a:t> | Präsentation XY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78D5E7-2374-9C48-868B-6F092CF29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7600"/>
            <a:ext cx="2743200" cy="500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1EB95A3F-C21F-9146-8FF3-676304E4AFA3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7336850-BD16-F048-97EC-5E94BF4E0D9E}"/>
              </a:ext>
            </a:extLst>
          </p:cNvPr>
          <p:cNvCxnSpPr/>
          <p:nvPr userDrawn="1"/>
        </p:nvCxnSpPr>
        <p:spPr>
          <a:xfrm>
            <a:off x="0" y="6357600"/>
            <a:ext cx="12192000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04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200"/>
        </a:lnSpc>
        <a:spcBef>
          <a:spcPts val="1000"/>
        </a:spcBef>
        <a:buFont typeface="Systemschrift Normal"/>
        <a:buNone/>
        <a:defRPr sz="2800" b="1" kern="1200" spc="20" baseline="0">
          <a:solidFill>
            <a:schemeClr val="tx1"/>
          </a:solidFill>
          <a:latin typeface="+mn-lt"/>
          <a:ea typeface="+mn-ea"/>
          <a:cs typeface="+mn-cs"/>
        </a:defRPr>
      </a:lvl1pPr>
      <a:lvl2pPr marL="6350" indent="0" algn="l" defTabSz="914400" rtl="0" eaLnBrk="1" latinLnBrk="0" hangingPunct="1">
        <a:lnSpc>
          <a:spcPts val="3400"/>
        </a:lnSpc>
        <a:spcBef>
          <a:spcPts val="500"/>
        </a:spcBef>
        <a:buFont typeface="Systemschrift Normal"/>
        <a:buNone/>
        <a:tabLst/>
        <a:defRPr sz="2800" kern="1200" spc="20" baseline="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312738" indent="-306388" algn="l" defTabSz="914400" rtl="0" eaLnBrk="1" latinLnBrk="0" hangingPunct="1">
        <a:lnSpc>
          <a:spcPts val="3200"/>
        </a:lnSpc>
        <a:spcBef>
          <a:spcPts val="500"/>
        </a:spcBef>
        <a:buFont typeface="Systemschrift Normal"/>
        <a:buChar char="&gt;"/>
        <a:tabLst/>
        <a:defRPr sz="2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6350" indent="0" algn="l" defTabSz="914400" rtl="0" eaLnBrk="1" latinLnBrk="0" hangingPunct="1">
        <a:lnSpc>
          <a:spcPts val="2400"/>
        </a:lnSpc>
        <a:spcBef>
          <a:spcPts val="500"/>
        </a:spcBef>
        <a:buFont typeface="Systemschrift Normal"/>
        <a:buNone/>
        <a:tabLst/>
        <a:defRPr sz="2000" b="1" i="0" kern="1200" spc="20" baseline="0">
          <a:solidFill>
            <a:schemeClr val="tx1"/>
          </a:solidFill>
          <a:latin typeface="+mj-lt"/>
          <a:ea typeface="+mn-ea"/>
          <a:cs typeface="+mn-cs"/>
        </a:defRPr>
      </a:lvl4pPr>
      <a:lvl5pPr marL="6350" indent="0" algn="l" defTabSz="914400" rtl="0" eaLnBrk="1" latinLnBrk="0" hangingPunct="1">
        <a:lnSpc>
          <a:spcPts val="2600"/>
        </a:lnSpc>
        <a:spcBef>
          <a:spcPts val="500"/>
        </a:spcBef>
        <a:buFont typeface="Systemschrift Normal"/>
        <a:buNone/>
        <a:tabLst/>
        <a:defRPr lang="de-DE" sz="2000" b="0" i="0" kern="1200" spc="20" baseline="0" dirty="0" smtClean="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23838" indent="-223838" algn="l" defTabSz="914400" rtl="0" eaLnBrk="1" latinLnBrk="0" hangingPunct="1">
        <a:lnSpc>
          <a:spcPts val="2400"/>
        </a:lnSpc>
        <a:spcBef>
          <a:spcPts val="500"/>
        </a:spcBef>
        <a:buFont typeface="Systemschrift Normal"/>
        <a:buChar char="&gt;"/>
        <a:tabLst/>
        <a:defRPr sz="2000" kern="1200" spc="20" baseline="0">
          <a:solidFill>
            <a:schemeClr val="tx1"/>
          </a:solidFill>
          <a:latin typeface="+mn-lt"/>
          <a:ea typeface="+mn-ea"/>
          <a:cs typeface="+mn-cs"/>
        </a:defRPr>
      </a:lvl6pPr>
      <a:lvl7pPr marL="6350" indent="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None/>
        <a:tabLst/>
        <a:defRPr sz="2000" kern="1200" spc="20" baseline="0">
          <a:solidFill>
            <a:schemeClr val="bg2"/>
          </a:solidFill>
          <a:latin typeface="+mn-lt"/>
          <a:ea typeface="+mn-ea"/>
          <a:cs typeface="+mn-cs"/>
        </a:defRPr>
      </a:lvl7pPr>
      <a:lvl8pPr marL="6350" indent="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None/>
        <a:tabLst/>
        <a:defRPr sz="2000" kern="1200" spc="2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C35EA4"/>
          </p15:clr>
        </p15:guide>
        <p15:guide id="2" pos="529">
          <p15:clr>
            <a:srgbClr val="F26B43"/>
          </p15:clr>
        </p15:guide>
        <p15:guide id="3" pos="7151">
          <p15:clr>
            <a:srgbClr val="C35EA4"/>
          </p15:clr>
        </p15:guide>
        <p15:guide id="4" orient="horz" pos="2160">
          <p15:clr>
            <a:srgbClr val="F26B43"/>
          </p15:clr>
        </p15:guide>
        <p15:guide id="5" orient="horz" pos="300">
          <p15:clr>
            <a:srgbClr val="F26B43"/>
          </p15:clr>
        </p15:guide>
        <p15:guide id="6" orient="horz" pos="1139">
          <p15:clr>
            <a:srgbClr val="F26B43"/>
          </p15:clr>
        </p15:guide>
        <p15:guide id="7" orient="horz" pos="3884">
          <p15:clr>
            <a:srgbClr val="F26B43"/>
          </p15:clr>
        </p15:guide>
        <p15:guide id="8" pos="5495">
          <p15:clr>
            <a:srgbClr val="C35EA4"/>
          </p15:clr>
        </p15:guide>
        <p15:guide id="9" pos="2185">
          <p15:clr>
            <a:srgbClr val="C35EA4"/>
          </p15:clr>
        </p15:guide>
        <p15:guide id="20" pos="4951">
          <p15:clr>
            <a:srgbClr val="5ACBF0"/>
          </p15:clr>
        </p15:guide>
        <p15:guide id="21" pos="2729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8.pn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microsoft.com/office/2007/relationships/hdphoto" Target="../media/hdphoto1.wdp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7.png"/><Relationship Id="rId5" Type="http://schemas.openxmlformats.org/officeDocument/2006/relationships/tags" Target="../tags/tag10.xml"/><Relationship Id="rId10" Type="http://schemas.openxmlformats.org/officeDocument/2006/relationships/image" Target="../media/image6.png"/><Relationship Id="rId4" Type="http://schemas.openxmlformats.org/officeDocument/2006/relationships/tags" Target="../tags/tag9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1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8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b="1" dirty="0"/>
              <a:t>KV Berufsmaturität Fokus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endParaRPr lang="de-CH" sz="3600" dirty="0"/>
          </a:p>
          <a:p>
            <a:r>
              <a:rPr lang="de-CH" sz="3600" dirty="0"/>
              <a:t>Flexibilisierung der Berufsmaturität</a:t>
            </a:r>
            <a:endParaRPr lang="de-DE" sz="1800" dirty="0"/>
          </a:p>
        </p:txBody>
      </p:sp>
      <p:pic>
        <p:nvPicPr>
          <p:cNvPr id="5" name="Inhaltsplatzhalter 11">
            <a:extLst>
              <a:ext uri="{FF2B5EF4-FFF2-40B4-BE49-F238E27FC236}">
                <a16:creationId xmlns:a16="http://schemas.microsoft.com/office/drawing/2014/main" id="{D12EF409-1FBA-7A66-DAAF-0EFF03826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710" y="908720"/>
            <a:ext cx="2082314" cy="208231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83B8E19-6F26-98FB-8A0A-A13A8D774F27}"/>
              </a:ext>
            </a:extLst>
          </p:cNvPr>
          <p:cNvPicPr>
            <a:picLocks noGrp="1" noChangeAspect="1" noChangeArrowheads="1"/>
          </p:cNvPicPr>
          <p:nvPr>
            <p:ph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75" y="1734837"/>
            <a:ext cx="5000625" cy="281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630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2D744CA-0FE5-3044-1349-A725B7580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99" y="945146"/>
            <a:ext cx="5374099" cy="5535615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9F5282EC-352D-5536-6A37-F9A7BDEB7774}"/>
              </a:ext>
            </a:extLst>
          </p:cNvPr>
          <p:cNvSpPr/>
          <p:nvPr/>
        </p:nvSpPr>
        <p:spPr>
          <a:xfrm>
            <a:off x="173695" y="1784804"/>
            <a:ext cx="2636181" cy="4237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CH" sz="1455" err="1">
              <a:solidFill>
                <a:schemeClr val="tx1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7DCF12C-EFFA-7885-6016-E118A87C583F}"/>
              </a:ext>
            </a:extLst>
          </p:cNvPr>
          <p:cNvSpPr/>
          <p:nvPr/>
        </p:nvSpPr>
        <p:spPr>
          <a:xfrm>
            <a:off x="173696" y="2177574"/>
            <a:ext cx="2636180" cy="39277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CH" sz="1455" err="1">
              <a:solidFill>
                <a:schemeClr val="tx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9B81BF8-21CC-7D72-3D4A-711A2FDAE818}"/>
              </a:ext>
            </a:extLst>
          </p:cNvPr>
          <p:cNvSpPr/>
          <p:nvPr/>
        </p:nvSpPr>
        <p:spPr>
          <a:xfrm>
            <a:off x="173697" y="3780583"/>
            <a:ext cx="3522004" cy="3610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CH" sz="1455" err="1">
              <a:solidFill>
                <a:schemeClr val="tx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CA58799-A87C-484C-ABBD-8215AACC19BD}"/>
              </a:ext>
            </a:extLst>
          </p:cNvPr>
          <p:cNvSpPr/>
          <p:nvPr/>
        </p:nvSpPr>
        <p:spPr>
          <a:xfrm>
            <a:off x="196470" y="4149149"/>
            <a:ext cx="2680080" cy="3610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CH" sz="1455" err="1">
              <a:solidFill>
                <a:schemeClr val="tx1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4897B3B-C10B-4081-F6CC-20CC042EF916}"/>
              </a:ext>
            </a:extLst>
          </p:cNvPr>
          <p:cNvSpPr/>
          <p:nvPr/>
        </p:nvSpPr>
        <p:spPr>
          <a:xfrm>
            <a:off x="196470" y="5329950"/>
            <a:ext cx="3499231" cy="3837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CH" sz="1455" err="1">
              <a:solidFill>
                <a:schemeClr val="tx1"/>
              </a:solidFill>
            </a:endParaRPr>
          </a:p>
        </p:txBody>
      </p:sp>
      <p:sp>
        <p:nvSpPr>
          <p:cNvPr id="19" name="Titel 18">
            <a:extLst>
              <a:ext uri="{FF2B5EF4-FFF2-40B4-BE49-F238E27FC236}">
                <a16:creationId xmlns:a16="http://schemas.microsoft.com/office/drawing/2014/main" id="{25783FE7-89B6-25C2-B8E9-F44915BE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99" y="26280"/>
            <a:ext cx="11902404" cy="972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400" dirty="0">
                <a:solidFill>
                  <a:srgbClr val="000000"/>
                </a:solidFill>
              </a:rPr>
              <a:t>Schuljahresablauf</a:t>
            </a:r>
            <a:r>
              <a:rPr lang="de-CH" sz="4400" dirty="0"/>
              <a:t> </a:t>
            </a:r>
            <a:r>
              <a:rPr lang="de-CH" sz="4400" dirty="0">
                <a:solidFill>
                  <a:srgbClr val="000000"/>
                </a:solidFill>
              </a:rPr>
              <a:t>1. Lehrjahr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9AD80EB-B28F-8B8F-0928-8C804CF361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098" y="1457091"/>
            <a:ext cx="6190230" cy="3129543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40C89D60-868E-69F6-E64B-CB2D24DEAE25}"/>
              </a:ext>
            </a:extLst>
          </p:cNvPr>
          <p:cNvSpPr/>
          <p:nvPr/>
        </p:nvSpPr>
        <p:spPr>
          <a:xfrm>
            <a:off x="5893538" y="4675082"/>
            <a:ext cx="6124765" cy="707335"/>
          </a:xfrm>
          <a:prstGeom prst="rect">
            <a:avLst/>
          </a:prstGeom>
          <a:noFill/>
          <a:ln w="19050">
            <a:solidFill>
              <a:srgbClr val="7B7D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455" dirty="0">
                <a:solidFill>
                  <a:schemeClr val="tx1"/>
                </a:solidFill>
              </a:rPr>
              <a:t>* Am BGSOL- Nachmittag haben die Lernenden Zeit, mit der Unterstützung von Peers, den Schulstoff </a:t>
            </a:r>
            <a:br>
              <a:rPr lang="de-DE" sz="1455" dirty="0">
                <a:solidFill>
                  <a:schemeClr val="tx1"/>
                </a:solidFill>
              </a:rPr>
            </a:br>
            <a:r>
              <a:rPr lang="de-DE" sz="1455" dirty="0">
                <a:solidFill>
                  <a:schemeClr val="tx1"/>
                </a:solidFill>
              </a:rPr>
              <a:t>vor- und nachzubereiten</a:t>
            </a:r>
            <a:endParaRPr lang="de-CH" sz="1455" dirty="0">
              <a:solidFill>
                <a:schemeClr val="tx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3E9EFCA-ABD3-4259-069B-F85032FE4A1D}"/>
              </a:ext>
            </a:extLst>
          </p:cNvPr>
          <p:cNvSpPr/>
          <p:nvPr/>
        </p:nvSpPr>
        <p:spPr>
          <a:xfrm>
            <a:off x="8280387" y="3296844"/>
            <a:ext cx="1130411" cy="1211044"/>
          </a:xfrm>
          <a:prstGeom prst="rect">
            <a:avLst/>
          </a:prstGeom>
          <a:solidFill>
            <a:srgbClr val="FFFF00"/>
          </a:solidFill>
          <a:ln w="19050">
            <a:solidFill>
              <a:srgbClr val="7B7D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455" dirty="0">
                <a:solidFill>
                  <a:schemeClr val="tx1"/>
                </a:solidFill>
              </a:rPr>
              <a:t>BGSOL- Nachmittag*</a:t>
            </a:r>
            <a:endParaRPr lang="de-CH" sz="1455" dirty="0">
              <a:solidFill>
                <a:schemeClr val="tx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409F2CF-3FD4-FE4D-EECA-77C4E812AADB}"/>
              </a:ext>
            </a:extLst>
          </p:cNvPr>
          <p:cNvSpPr txBox="1"/>
          <p:nvPr/>
        </p:nvSpPr>
        <p:spPr>
          <a:xfrm>
            <a:off x="5676900" y="945146"/>
            <a:ext cx="5686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Stundenplan von einem Vorjahr</a:t>
            </a:r>
          </a:p>
        </p:txBody>
      </p:sp>
    </p:spTree>
    <p:extLst>
      <p:ext uri="{BB962C8B-B14F-4D97-AF65-F5344CB8AC3E}">
        <p14:creationId xmlns:p14="http://schemas.microsoft.com/office/powerpoint/2010/main" val="1034612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4B273-E044-3BAC-329B-9C0DEA28C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8">
            <a:extLst>
              <a:ext uri="{FF2B5EF4-FFF2-40B4-BE49-F238E27FC236}">
                <a16:creationId xmlns:a16="http://schemas.microsoft.com/office/drawing/2014/main" id="{41F8385B-FE9C-9267-E31E-4AE33CB9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35" y="147343"/>
            <a:ext cx="10515600" cy="972000"/>
          </a:xfrm>
        </p:spPr>
        <p:txBody>
          <a:bodyPr>
            <a:normAutofit fontScale="90000"/>
          </a:bodyPr>
          <a:lstStyle/>
          <a:p>
            <a:r>
              <a:rPr lang="de-DE" sz="4400" dirty="0">
                <a:solidFill>
                  <a:srgbClr val="000000"/>
                </a:solidFill>
                <a:ea typeface="+mn-ea"/>
              </a:rPr>
              <a:t>KV BM Fokus – </a:t>
            </a:r>
            <a:r>
              <a:rPr lang="de-CH" sz="4400" dirty="0">
                <a:solidFill>
                  <a:srgbClr val="000000"/>
                </a:solidFill>
                <a:ea typeface="+mn-ea"/>
              </a:rPr>
              <a:t>Highlights &amp; Herausforderungen im ersten Schuljahr</a:t>
            </a:r>
          </a:p>
        </p:txBody>
      </p:sp>
      <p:sp>
        <p:nvSpPr>
          <p:cNvPr id="63" name="TextBox 1">
            <a:extLst>
              <a:ext uri="{FF2B5EF4-FFF2-40B4-BE49-F238E27FC236}">
                <a16:creationId xmlns:a16="http://schemas.microsoft.com/office/drawing/2014/main" id="{FE024B3F-BF80-0358-98D0-45AACBEBF518}"/>
              </a:ext>
            </a:extLst>
          </p:cNvPr>
          <p:cNvSpPr txBox="1"/>
          <p:nvPr/>
        </p:nvSpPr>
        <p:spPr>
          <a:xfrm>
            <a:off x="513183" y="1536674"/>
            <a:ext cx="4033235" cy="42398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r>
              <a:rPr lang="de-CH" sz="1818" b="1" dirty="0">
                <a:latin typeface="Frutiger 55 Roman"/>
              </a:rPr>
              <a:t>Highlights</a:t>
            </a:r>
          </a:p>
          <a:p>
            <a:pPr marL="259775" indent="-259775">
              <a:lnSpc>
                <a:spcPct val="110000"/>
              </a:lnSpc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Sprachaufenthalte/</a:t>
            </a:r>
            <a:br>
              <a:rPr lang="de-CH" dirty="0">
                <a:latin typeface="Frutiger 55 Roman"/>
              </a:rPr>
            </a:br>
            <a:r>
              <a:rPr lang="de-CH" dirty="0">
                <a:latin typeface="Frutiger 55 Roman"/>
              </a:rPr>
              <a:t>Sprachassistenten </a:t>
            </a:r>
          </a:p>
          <a:p>
            <a:pPr marL="259775" indent="-259775">
              <a:lnSpc>
                <a:spcPct val="110000"/>
              </a:lnSpc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BGSOL-Nachmittage (Kontakt mit Betrieb)</a:t>
            </a:r>
          </a:p>
          <a:p>
            <a:pPr marL="259775" indent="-259775">
              <a:lnSpc>
                <a:spcPct val="120000"/>
              </a:lnSpc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Guter Klassenzusammenhalt</a:t>
            </a:r>
          </a:p>
          <a:p>
            <a:pPr marL="259775" indent="-259775">
              <a:lnSpc>
                <a:spcPct val="120000"/>
              </a:lnSpc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8-9 Wochen Ferien</a:t>
            </a:r>
          </a:p>
          <a:p>
            <a:pPr marL="259775" indent="-259775"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Spannende Projekt- und BGSOL-Woche</a:t>
            </a:r>
            <a:endParaRPr lang="en-US" dirty="0">
              <a:latin typeface="Frutiger 55 Roman"/>
            </a:endParaRPr>
          </a:p>
        </p:txBody>
      </p:sp>
      <p:sp>
        <p:nvSpPr>
          <p:cNvPr id="64" name="TextBox 2">
            <a:extLst>
              <a:ext uri="{FF2B5EF4-FFF2-40B4-BE49-F238E27FC236}">
                <a16:creationId xmlns:a16="http://schemas.microsoft.com/office/drawing/2014/main" id="{C02E2C20-37B6-5D2F-B286-ADA23D66F0A4}"/>
              </a:ext>
            </a:extLst>
          </p:cNvPr>
          <p:cNvSpPr txBox="1"/>
          <p:nvPr/>
        </p:nvSpPr>
        <p:spPr>
          <a:xfrm>
            <a:off x="4812697" y="1536674"/>
            <a:ext cx="4667044" cy="27309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r>
              <a:rPr lang="de-CH" sz="1818" b="1" dirty="0">
                <a:latin typeface="Frutiger 55 Roman"/>
              </a:rPr>
              <a:t>Herausforderungen</a:t>
            </a:r>
          </a:p>
          <a:p>
            <a:pPr marL="259775" indent="-259775"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Grosser Lernaufwand</a:t>
            </a:r>
          </a:p>
          <a:p>
            <a:pPr marL="259775" indent="-259775"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Viele Prüfungen</a:t>
            </a:r>
          </a:p>
          <a:p>
            <a:pPr marL="259775" indent="-259775"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Unterschiedliches Grundwissen aus der Sek</a:t>
            </a:r>
          </a:p>
          <a:p>
            <a:pPr marL="259775" indent="-259775"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Sprachen abschliessen</a:t>
            </a:r>
          </a:p>
          <a:p>
            <a:pPr marL="259775" indent="-259775">
              <a:spcAft>
                <a:spcPts val="909"/>
              </a:spcAft>
              <a:buFont typeface="Arial" panose="020B0604020202020204" pitchFamily="34" charset="0"/>
              <a:buChar char="•"/>
            </a:pPr>
            <a:r>
              <a:rPr lang="de-CH" dirty="0">
                <a:latin typeface="Frutiger 55 Roman"/>
              </a:rPr>
              <a:t>Balance Schule/Freizeit</a:t>
            </a:r>
          </a:p>
        </p:txBody>
      </p:sp>
      <p:pic>
        <p:nvPicPr>
          <p:cNvPr id="65" name="Grafik 64">
            <a:extLst>
              <a:ext uri="{FF2B5EF4-FFF2-40B4-BE49-F238E27FC236}">
                <a16:creationId xmlns:a16="http://schemas.microsoft.com/office/drawing/2014/main" id="{25166C93-7DBC-8F01-180E-F5ECCDBF9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3" y="6381765"/>
            <a:ext cx="1550136" cy="42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416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728882" y="1339273"/>
            <a:ext cx="8882042" cy="5845578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 err="1"/>
              <a:t>Everllence</a:t>
            </a:r>
            <a:r>
              <a:rPr lang="de-CH" sz="1800" dirty="0"/>
              <a:t> (ehemals MAN)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/>
              <a:t>Raiffeisenbank Zürich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/>
              <a:t>SIX Group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/>
              <a:t>UBS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 err="1"/>
              <a:t>Vermögenszentrum</a:t>
            </a:r>
            <a:endParaRPr lang="de-CH" sz="1800" dirty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de-CH" sz="1800" dirty="0"/>
              <a:t>Zürich Versicherungsgesellschaft AG 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endParaRPr lang="de-CH" sz="2300" dirty="0">
              <a:latin typeface="+mj-lt"/>
            </a:endParaRPr>
          </a:p>
          <a:p>
            <a:pPr lvl="1">
              <a:lnSpc>
                <a:spcPct val="120000"/>
              </a:lnSpc>
              <a:spcAft>
                <a:spcPts val="600"/>
              </a:spcAft>
            </a:pPr>
            <a:endParaRPr lang="de-CH" dirty="0"/>
          </a:p>
          <a:p>
            <a:pPr marL="0" lvl="1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de-CH" sz="2400" dirty="0"/>
          </a:p>
          <a:p>
            <a:pPr marL="342900" lvl="1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</a:pPr>
            <a:endParaRPr lang="de-CH" sz="2400" dirty="0"/>
          </a:p>
          <a:p>
            <a:pPr marL="288000" lvl="1" indent="0">
              <a:lnSpc>
                <a:spcPct val="120000"/>
              </a:lnSpc>
              <a:spcAft>
                <a:spcPts val="600"/>
              </a:spcAft>
              <a:buNone/>
            </a:pPr>
            <a:endParaRPr lang="de-CH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de-CH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7BB712B-ED44-95F4-83DC-F3074B73C28F}"/>
              </a:ext>
            </a:extLst>
          </p:cNvPr>
          <p:cNvSpPr txBox="1">
            <a:spLocks/>
          </p:cNvSpPr>
          <p:nvPr/>
        </p:nvSpPr>
        <p:spPr>
          <a:xfrm>
            <a:off x="572176" y="226789"/>
            <a:ext cx="8963465" cy="14526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Beteiligte Betriebe (2026)</a:t>
            </a:r>
          </a:p>
        </p:txBody>
      </p:sp>
    </p:spTree>
    <p:extLst>
      <p:ext uri="{BB962C8B-B14F-4D97-AF65-F5344CB8AC3E}">
        <p14:creationId xmlns:p14="http://schemas.microsoft.com/office/powerpoint/2010/main" val="996405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46"/>
          <p:cNvSpPr>
            <a:spLocks/>
          </p:cNvSpPr>
          <p:nvPr/>
        </p:nvSpPr>
        <p:spPr bwMode="auto">
          <a:xfrm>
            <a:off x="1637108" y="4006594"/>
            <a:ext cx="3647017" cy="1368425"/>
          </a:xfrm>
          <a:custGeom>
            <a:avLst/>
            <a:gdLst>
              <a:gd name="T0" fmla="*/ 0 w 1723"/>
              <a:gd name="T1" fmla="*/ 862 h 862"/>
              <a:gd name="T2" fmla="*/ 861 w 1723"/>
              <a:gd name="T3" fmla="*/ 0 h 862"/>
              <a:gd name="T4" fmla="*/ 1723 w 1723"/>
              <a:gd name="T5" fmla="*/ 862 h 862"/>
              <a:gd name="T6" fmla="*/ 0 w 1723"/>
              <a:gd name="T7" fmla="*/ 862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3" h="862">
                <a:moveTo>
                  <a:pt x="0" y="862"/>
                </a:moveTo>
                <a:lnTo>
                  <a:pt x="861" y="0"/>
                </a:lnTo>
                <a:lnTo>
                  <a:pt x="1723" y="862"/>
                </a:lnTo>
                <a:lnTo>
                  <a:pt x="0" y="862"/>
                </a:lnTo>
                <a:close/>
              </a:path>
            </a:pathLst>
          </a:custGeom>
          <a:solidFill>
            <a:srgbClr val="E8C767"/>
          </a:solidFill>
          <a:ln w="19050">
            <a:solidFill>
              <a:srgbClr val="E8C767"/>
            </a:solidFill>
          </a:ln>
        </p:spPr>
        <p:txBody>
          <a:bodyPr vert="horz" wrap="square" lIns="100584" tIns="50292" rIns="100584" bIns="50292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47"/>
          <p:cNvSpPr>
            <a:spLocks/>
          </p:cNvSpPr>
          <p:nvPr/>
        </p:nvSpPr>
        <p:spPr bwMode="auto">
          <a:xfrm>
            <a:off x="5685165" y="2349245"/>
            <a:ext cx="3647017" cy="1368425"/>
          </a:xfrm>
          <a:custGeom>
            <a:avLst/>
            <a:gdLst>
              <a:gd name="T0" fmla="*/ 0 w 1723"/>
              <a:gd name="T1" fmla="*/ 0 h 862"/>
              <a:gd name="T2" fmla="*/ 862 w 1723"/>
              <a:gd name="T3" fmla="*/ 862 h 862"/>
              <a:gd name="T4" fmla="*/ 1723 w 1723"/>
              <a:gd name="T5" fmla="*/ 0 h 862"/>
              <a:gd name="T6" fmla="*/ 0 w 1723"/>
              <a:gd name="T7" fmla="*/ 0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3" h="862">
                <a:moveTo>
                  <a:pt x="0" y="0"/>
                </a:moveTo>
                <a:lnTo>
                  <a:pt x="862" y="862"/>
                </a:lnTo>
                <a:lnTo>
                  <a:pt x="1723" y="0"/>
                </a:lnTo>
                <a:lnTo>
                  <a:pt x="0" y="0"/>
                </a:lnTo>
                <a:close/>
              </a:path>
            </a:pathLst>
          </a:custGeom>
          <a:solidFill>
            <a:srgbClr val="4D3C2F"/>
          </a:solidFill>
          <a:ln w="19050">
            <a:solidFill>
              <a:srgbClr val="4D3C2F"/>
            </a:solidFill>
          </a:ln>
        </p:spPr>
        <p:txBody>
          <a:bodyPr vert="horz" wrap="square" lIns="100584" tIns="50292" rIns="100584" bIns="50292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48"/>
          <p:cNvSpPr>
            <a:spLocks/>
          </p:cNvSpPr>
          <p:nvPr/>
        </p:nvSpPr>
        <p:spPr bwMode="auto">
          <a:xfrm>
            <a:off x="3593895" y="3917694"/>
            <a:ext cx="3644901" cy="1368425"/>
          </a:xfrm>
          <a:custGeom>
            <a:avLst/>
            <a:gdLst>
              <a:gd name="T0" fmla="*/ 0 w 1722"/>
              <a:gd name="T1" fmla="*/ 0 h 862"/>
              <a:gd name="T2" fmla="*/ 860 w 1722"/>
              <a:gd name="T3" fmla="*/ 862 h 862"/>
              <a:gd name="T4" fmla="*/ 1722 w 1722"/>
              <a:gd name="T5" fmla="*/ 0 h 862"/>
              <a:gd name="T6" fmla="*/ 0 w 1722"/>
              <a:gd name="T7" fmla="*/ 0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2" h="862">
                <a:moveTo>
                  <a:pt x="0" y="0"/>
                </a:moveTo>
                <a:lnTo>
                  <a:pt x="860" y="862"/>
                </a:lnTo>
                <a:lnTo>
                  <a:pt x="1722" y="0"/>
                </a:lnTo>
                <a:lnTo>
                  <a:pt x="0" y="0"/>
                </a:lnTo>
                <a:close/>
              </a:path>
            </a:pathLst>
          </a:custGeom>
          <a:solidFill>
            <a:srgbClr val="C07156"/>
          </a:solidFill>
          <a:ln w="19050">
            <a:solidFill>
              <a:srgbClr val="C07156"/>
            </a:solidFill>
          </a:ln>
        </p:spPr>
        <p:txBody>
          <a:bodyPr vert="horz" wrap="square" lIns="100584" tIns="50292" rIns="100584" bIns="50292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49"/>
          <p:cNvSpPr>
            <a:spLocks/>
          </p:cNvSpPr>
          <p:nvPr/>
        </p:nvSpPr>
        <p:spPr bwMode="auto">
          <a:xfrm>
            <a:off x="3742063" y="2438145"/>
            <a:ext cx="3644901" cy="1368425"/>
          </a:xfrm>
          <a:custGeom>
            <a:avLst/>
            <a:gdLst>
              <a:gd name="T0" fmla="*/ 0 w 1722"/>
              <a:gd name="T1" fmla="*/ 862 h 862"/>
              <a:gd name="T2" fmla="*/ 862 w 1722"/>
              <a:gd name="T3" fmla="*/ 0 h 862"/>
              <a:gd name="T4" fmla="*/ 1722 w 1722"/>
              <a:gd name="T5" fmla="*/ 862 h 862"/>
              <a:gd name="T6" fmla="*/ 0 w 1722"/>
              <a:gd name="T7" fmla="*/ 862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2" h="862">
                <a:moveTo>
                  <a:pt x="0" y="862"/>
                </a:moveTo>
                <a:lnTo>
                  <a:pt x="862" y="0"/>
                </a:lnTo>
                <a:lnTo>
                  <a:pt x="1722" y="862"/>
                </a:lnTo>
                <a:lnTo>
                  <a:pt x="0" y="862"/>
                </a:lnTo>
                <a:close/>
              </a:path>
            </a:pathLst>
          </a:custGeom>
          <a:solidFill>
            <a:srgbClr val="CFBD9B"/>
          </a:solidFill>
          <a:ln w="19050">
            <a:solidFill>
              <a:srgbClr val="CFBD9B"/>
            </a:solidFill>
          </a:ln>
        </p:spPr>
        <p:txBody>
          <a:bodyPr vert="horz" wrap="square" lIns="100584" tIns="50292" rIns="100584" bIns="50292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14"/>
          <p:cNvGrpSpPr/>
          <p:nvPr/>
        </p:nvGrpSpPr>
        <p:grpSpPr>
          <a:xfrm>
            <a:off x="1898620" y="1977433"/>
            <a:ext cx="3320483" cy="1513047"/>
            <a:chOff x="294097" y="1868130"/>
            <a:chExt cx="1765300" cy="1297022"/>
          </a:xfrm>
        </p:grpSpPr>
        <p:sp>
          <p:nvSpPr>
            <p:cNvPr id="23" name="TextBox 15"/>
            <p:cNvSpPr txBox="1"/>
            <p:nvPr/>
          </p:nvSpPr>
          <p:spPr>
            <a:xfrm>
              <a:off x="294097" y="2198863"/>
              <a:ext cx="1765300" cy="9662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40"/>
                </a:lnSpc>
              </a:pPr>
              <a:r>
                <a:rPr lang="ms-MY" dirty="0">
                  <a:latin typeface="Arial" panose="020B0604020202020204" pitchFamily="34" charset="0"/>
                  <a:ea typeface="Open Sans Light" pitchFamily="34" charset="0"/>
                  <a:cs typeface="Arial" panose="020B0604020202020204" pitchFamily="34" charset="0"/>
                </a:rPr>
                <a:t>Neugierig auf Fremdsprachen, andere Kulturen und neue Lernmethoden sowie unterschiedliche Lernorte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17"/>
            <p:cNvSpPr txBox="1"/>
            <p:nvPr/>
          </p:nvSpPr>
          <p:spPr>
            <a:xfrm>
              <a:off x="294097" y="1868130"/>
              <a:ext cx="1765300" cy="26383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Offenheit</a:t>
              </a:r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grpSp>
        <p:nvGrpSpPr>
          <p:cNvPr id="25" name="Group 18"/>
          <p:cNvGrpSpPr/>
          <p:nvPr/>
        </p:nvGrpSpPr>
        <p:grpSpPr>
          <a:xfrm>
            <a:off x="6471496" y="4567305"/>
            <a:ext cx="2353733" cy="1060729"/>
            <a:chOff x="5131565" y="4794528"/>
            <a:chExt cx="1765300" cy="1060730"/>
          </a:xfrm>
        </p:grpSpPr>
        <p:sp>
          <p:nvSpPr>
            <p:cNvPr id="26" name="TextBox 19"/>
            <p:cNvSpPr txBox="1"/>
            <p:nvPr/>
          </p:nvSpPr>
          <p:spPr>
            <a:xfrm>
              <a:off x="5131565" y="5081327"/>
              <a:ext cx="1765300" cy="7739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40"/>
                </a:lnSpc>
              </a:pPr>
              <a:r>
                <a:rPr lang="de-CH" dirty="0">
                  <a:latin typeface="Arial" panose="020B0604020202020204" pitchFamily="34" charset="0"/>
                  <a:ea typeface="Open Sans Light" pitchFamily="34" charset="0"/>
                  <a:cs typeface="Arial" panose="020B0604020202020204" pitchFamily="34" charset="0"/>
                </a:rPr>
                <a:t>Grosse Selbstständigkeit, hohe Belastbarkeit, Durchhaltevermögen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1"/>
            <p:cNvSpPr txBox="1"/>
            <p:nvPr/>
          </p:nvSpPr>
          <p:spPr>
            <a:xfrm>
              <a:off x="5131565" y="4794528"/>
              <a:ext cx="17653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Mindset</a:t>
              </a:r>
            </a:p>
          </p:txBody>
        </p:sp>
      </p:grpSp>
      <p:grpSp>
        <p:nvGrpSpPr>
          <p:cNvPr id="28" name="Group 22"/>
          <p:cNvGrpSpPr/>
          <p:nvPr/>
        </p:nvGrpSpPr>
        <p:grpSpPr>
          <a:xfrm>
            <a:off x="8503523" y="3064368"/>
            <a:ext cx="2705045" cy="878693"/>
            <a:chOff x="6753888" y="3306010"/>
            <a:chExt cx="1765300" cy="878693"/>
          </a:xfrm>
        </p:grpSpPr>
        <p:sp>
          <p:nvSpPr>
            <p:cNvPr id="29" name="TextBox 23"/>
            <p:cNvSpPr txBox="1"/>
            <p:nvPr/>
          </p:nvSpPr>
          <p:spPr>
            <a:xfrm>
              <a:off x="6753889" y="3603134"/>
              <a:ext cx="1549419" cy="58156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40"/>
                </a:lnSpc>
              </a:pPr>
              <a:r>
                <a:rPr lang="ms-MY" dirty="0">
                  <a:latin typeface="Arial" panose="020B0604020202020204" pitchFamily="34" charset="0"/>
                  <a:ea typeface="Open Sans Light" pitchFamily="34" charset="0"/>
                  <a:cs typeface="Arial" panose="020B0604020202020204" pitchFamily="34" charset="0"/>
                </a:rPr>
                <a:t>Interesse am Umgang mit digitalen Medien</a:t>
              </a:r>
            </a:p>
          </p:txBody>
        </p:sp>
        <p:sp>
          <p:nvSpPr>
            <p:cNvPr id="30" name="TextBox 25"/>
            <p:cNvSpPr txBox="1"/>
            <p:nvPr/>
          </p:nvSpPr>
          <p:spPr>
            <a:xfrm>
              <a:off x="6753888" y="3306010"/>
              <a:ext cx="17653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Digital</a:t>
              </a:r>
            </a:p>
          </p:txBody>
        </p:sp>
      </p:grpSp>
      <p:sp>
        <p:nvSpPr>
          <p:cNvPr id="31" name="TextBox 26"/>
          <p:cNvSpPr txBox="1"/>
          <p:nvPr/>
        </p:nvSpPr>
        <p:spPr>
          <a:xfrm>
            <a:off x="2290506" y="4999244"/>
            <a:ext cx="235373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Freude am Lernen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27"/>
          <p:cNvSpPr txBox="1"/>
          <p:nvPr/>
        </p:nvSpPr>
        <p:spPr>
          <a:xfrm>
            <a:off x="4237291" y="4040601"/>
            <a:ext cx="235373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Mindset</a:t>
            </a:r>
          </a:p>
        </p:txBody>
      </p:sp>
      <p:sp>
        <p:nvSpPr>
          <p:cNvPr id="33" name="TextBox 28"/>
          <p:cNvSpPr txBox="1"/>
          <p:nvPr/>
        </p:nvSpPr>
        <p:spPr>
          <a:xfrm>
            <a:off x="4394606" y="3428542"/>
            <a:ext cx="235373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Offenheit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29"/>
          <p:cNvSpPr txBox="1"/>
          <p:nvPr/>
        </p:nvSpPr>
        <p:spPr>
          <a:xfrm>
            <a:off x="6331559" y="2469898"/>
            <a:ext cx="235373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pic>
        <p:nvPicPr>
          <p:cNvPr id="35" name="Picture 30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328" y="4451778"/>
            <a:ext cx="533315" cy="399985"/>
          </a:xfrm>
          <a:prstGeom prst="rect">
            <a:avLst/>
          </a:prstGeom>
        </p:spPr>
      </p:pic>
      <p:pic>
        <p:nvPicPr>
          <p:cNvPr id="36" name="Picture 31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500" y="4425422"/>
            <a:ext cx="533315" cy="399985"/>
          </a:xfrm>
          <a:prstGeom prst="rect">
            <a:avLst/>
          </a:prstGeom>
        </p:spPr>
      </p:pic>
      <p:pic>
        <p:nvPicPr>
          <p:cNvPr id="37" name="Picture 32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180" y="2845482"/>
            <a:ext cx="533315" cy="399985"/>
          </a:xfrm>
          <a:prstGeom prst="rect">
            <a:avLst/>
          </a:prstGeom>
        </p:spPr>
      </p:pic>
      <p:pic>
        <p:nvPicPr>
          <p:cNvPr id="38" name="Picture 33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796" y="2965193"/>
            <a:ext cx="533315" cy="399985"/>
          </a:xfrm>
          <a:prstGeom prst="rect">
            <a:avLst/>
          </a:prstGeom>
        </p:spPr>
      </p:pic>
      <p:grpSp>
        <p:nvGrpSpPr>
          <p:cNvPr id="39" name="Group 10"/>
          <p:cNvGrpSpPr/>
          <p:nvPr/>
        </p:nvGrpSpPr>
        <p:grpSpPr>
          <a:xfrm>
            <a:off x="591721" y="3428542"/>
            <a:ext cx="2389677" cy="1093646"/>
            <a:chOff x="789028" y="2493180"/>
            <a:chExt cx="1773867" cy="1093646"/>
          </a:xfrm>
        </p:grpSpPr>
        <p:sp>
          <p:nvSpPr>
            <p:cNvPr id="40" name="TextBox 11"/>
            <p:cNvSpPr txBox="1"/>
            <p:nvPr/>
          </p:nvSpPr>
          <p:spPr>
            <a:xfrm>
              <a:off x="797595" y="2812896"/>
              <a:ext cx="1765300" cy="7739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540"/>
                </a:lnSpc>
              </a:pPr>
              <a:r>
                <a:rPr lang="ms-MY" dirty="0">
                  <a:latin typeface="Arial" panose="020B0604020202020204" pitchFamily="34" charset="0"/>
                  <a:ea typeface="Open Sans Light" pitchFamily="34" charset="0"/>
                  <a:cs typeface="Arial" panose="020B0604020202020204" pitchFamily="34" charset="0"/>
                </a:rPr>
                <a:t>Motivation für Schule, Freude sich zu entwickeln,  sowie an neuen Lernformen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Box 13"/>
            <p:cNvSpPr txBox="1"/>
            <p:nvPr/>
          </p:nvSpPr>
          <p:spPr>
            <a:xfrm>
              <a:off x="789028" y="2493180"/>
              <a:ext cx="17653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Freude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 am </a:t>
              </a:r>
              <a:r>
                <a:rPr lang="en-US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Lernen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itel 1">
            <a:extLst>
              <a:ext uri="{FF2B5EF4-FFF2-40B4-BE49-F238E27FC236}">
                <a16:creationId xmlns:a16="http://schemas.microsoft.com/office/drawing/2014/main" id="{69257730-6E18-59FA-0003-E541D3A0891E}"/>
              </a:ext>
            </a:extLst>
          </p:cNvPr>
          <p:cNvSpPr txBox="1">
            <a:spLocks/>
          </p:cNvSpPr>
          <p:nvPr/>
        </p:nvSpPr>
        <p:spPr>
          <a:xfrm>
            <a:off x="572176" y="226789"/>
            <a:ext cx="9916312" cy="14526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Für wen eignet sich das Modell?</a:t>
            </a:r>
          </a:p>
        </p:txBody>
      </p:sp>
    </p:spTree>
    <p:extLst>
      <p:ext uri="{BB962C8B-B14F-4D97-AF65-F5344CB8AC3E}">
        <p14:creationId xmlns:p14="http://schemas.microsoft.com/office/powerpoint/2010/main" val="377765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31" grpId="0"/>
      <p:bldP spid="32" grpId="0"/>
      <p:bldP spid="3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730953" y="1490133"/>
            <a:ext cx="8837922" cy="530013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1800" dirty="0"/>
              <a:t>Feedbacks von Lernenden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Was mir besonders gefällt, ist der Fokus auf die Schule. Ich kann mich wie in der Sek nur auf diese eine Sache konzentrieren und kann somit einen konstanten Notendurchschnitt erreichen.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BYOD gefällt mir sehr, weil es sehr effektiv ist.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Die BGSOL-Nachmittage sind für mich extrem praktisch um Hausaufgaben, Testvorbereitungen sowie Gruppenarbeiten zu machen.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6B86922-4FAF-5CFE-C073-D1790DE58491}"/>
              </a:ext>
            </a:extLst>
          </p:cNvPr>
          <p:cNvSpPr txBox="1">
            <a:spLocks/>
          </p:cNvSpPr>
          <p:nvPr/>
        </p:nvSpPr>
        <p:spPr>
          <a:xfrm>
            <a:off x="572176" y="226789"/>
            <a:ext cx="9916312" cy="14526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Für wen eignet sich das Modell?</a:t>
            </a:r>
          </a:p>
        </p:txBody>
      </p:sp>
    </p:spTree>
    <p:extLst>
      <p:ext uri="{BB962C8B-B14F-4D97-AF65-F5344CB8AC3E}">
        <p14:creationId xmlns:p14="http://schemas.microsoft.com/office/powerpoint/2010/main" val="3929001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AD3EB49-1B99-4D15-D43A-7843CCCB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3101-EE24-426B-8F0E-437CE92479DC}" type="slidenum">
              <a:rPr lang="de-CH" smtClean="0"/>
              <a:t>15</a:t>
            </a:fld>
            <a:endParaRPr lang="de-CH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2C84486-AE99-159E-EE48-99D734A3F374}"/>
              </a:ext>
            </a:extLst>
          </p:cNvPr>
          <p:cNvSpPr txBox="1">
            <a:spLocks/>
          </p:cNvSpPr>
          <p:nvPr/>
        </p:nvSpPr>
        <p:spPr>
          <a:xfrm>
            <a:off x="572176" y="226789"/>
            <a:ext cx="9916312" cy="14526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000" dirty="0">
                <a:latin typeface="Arial" panose="020B0604020202020204" pitchFamily="34" charset="0"/>
                <a:cs typeface="Arial" panose="020B0604020202020204" pitchFamily="34" charset="0"/>
              </a:rPr>
              <a:t>Kosten BM Fokus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157FA36-02C4-ED43-F6BC-C6139789F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75" y="1337891"/>
            <a:ext cx="11292891" cy="348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4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Agenda</a:t>
            </a:r>
          </a:p>
        </p:txBody>
      </p:sp>
      <p:sp>
        <p:nvSpPr>
          <p:cNvPr id="23" name="Inhaltsplatzhalter 3"/>
          <p:cNvSpPr>
            <a:spLocks noGrp="1"/>
          </p:cNvSpPr>
          <p:nvPr>
            <p:ph sz="half" idx="4294967295"/>
          </p:nvPr>
        </p:nvSpPr>
        <p:spPr>
          <a:xfrm>
            <a:off x="0" y="1208088"/>
            <a:ext cx="10363200" cy="551815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de-CH" sz="2000" dirty="0">
                <a:solidFill>
                  <a:schemeClr val="bg1"/>
                </a:solidFill>
              </a:rPr>
              <a:t>1</a:t>
            </a:r>
            <a:r>
              <a:rPr lang="de-CH" sz="2000" b="1" dirty="0">
                <a:solidFill>
                  <a:schemeClr val="bg1"/>
                </a:solidFill>
              </a:rPr>
              <a:t>) KV BM Fokus im Überblick</a:t>
            </a:r>
          </a:p>
          <a:p>
            <a:pPr marL="720725" lvl="2" indent="-27781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de-CH" dirty="0">
                <a:solidFill>
                  <a:schemeClr val="bg1"/>
                </a:solidFill>
              </a:rPr>
              <a:t>Wieso KV Berufsmaturität Fokus?</a:t>
            </a:r>
          </a:p>
          <a:p>
            <a:pPr marL="720725" lvl="2" indent="-27781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de-CH" dirty="0">
                <a:solidFill>
                  <a:schemeClr val="bg1"/>
                </a:solidFill>
              </a:rPr>
              <a:t>Entwicklung des Schulmodelles</a:t>
            </a:r>
          </a:p>
          <a:p>
            <a:pPr marL="720725" lvl="2" indent="-27781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de-CH" dirty="0">
                <a:solidFill>
                  <a:schemeClr val="bg1"/>
                </a:solidFill>
              </a:rPr>
              <a:t>Lernortkooperation</a:t>
            </a:r>
          </a:p>
          <a:p>
            <a:pPr marL="720725" lvl="2" indent="-27781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de-CH" dirty="0">
                <a:solidFill>
                  <a:schemeClr val="bg1"/>
                </a:solidFill>
              </a:rPr>
              <a:t>Übersicht der Lehrjahre</a:t>
            </a:r>
          </a:p>
          <a:p>
            <a:pPr marL="720725" lvl="2" indent="-27781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de-CH" dirty="0">
                <a:solidFill>
                  <a:schemeClr val="bg1"/>
                </a:solidFill>
              </a:rPr>
              <a:t>Schuljahresablauf 1. </a:t>
            </a:r>
            <a:r>
              <a:rPr lang="de-CH">
                <a:solidFill>
                  <a:schemeClr val="bg1"/>
                </a:solidFill>
              </a:rPr>
              <a:t>Lehrjahr</a:t>
            </a:r>
            <a:endParaRPr lang="de-CH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</a:pPr>
            <a:r>
              <a:rPr lang="de-CH" sz="2000" dirty="0">
                <a:solidFill>
                  <a:schemeClr val="bg1"/>
                </a:solidFill>
              </a:rPr>
              <a:t>2</a:t>
            </a:r>
            <a:r>
              <a:rPr lang="de-CH" sz="2000" b="1" dirty="0">
                <a:solidFill>
                  <a:schemeClr val="bg1"/>
                </a:solidFill>
              </a:rPr>
              <a:t>) </a:t>
            </a:r>
            <a:r>
              <a:rPr lang="de-CH" sz="2000" dirty="0">
                <a:solidFill>
                  <a:schemeClr val="bg1"/>
                </a:solidFill>
              </a:rPr>
              <a:t>Schuljahresablauf 1. Lehrjahr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de-CH" sz="2000" dirty="0">
                <a:solidFill>
                  <a:schemeClr val="bg1"/>
                </a:solidFill>
              </a:rPr>
              <a:t>3</a:t>
            </a:r>
            <a:r>
              <a:rPr lang="de-CH" sz="2000" b="1" dirty="0">
                <a:solidFill>
                  <a:schemeClr val="bg1"/>
                </a:solidFill>
              </a:rPr>
              <a:t>) Beteiligte Betriebe 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de-CH" sz="2000" dirty="0">
                <a:solidFill>
                  <a:schemeClr val="bg1"/>
                </a:solidFill>
              </a:rPr>
              <a:t>4</a:t>
            </a:r>
            <a:r>
              <a:rPr lang="de-CH" sz="2000" b="1" dirty="0">
                <a:solidFill>
                  <a:schemeClr val="bg1"/>
                </a:solidFill>
              </a:rPr>
              <a:t>) Für wen eignet sich das Modell?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de-CH" sz="2000" dirty="0">
                <a:solidFill>
                  <a:schemeClr val="bg1"/>
                </a:solidFill>
              </a:rPr>
              <a:t>5) Kosten BM-Fokus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de-CH" sz="2000" dirty="0">
                <a:solidFill>
                  <a:schemeClr val="bg1"/>
                </a:solidFill>
              </a:rPr>
              <a:t>6) Fragen</a:t>
            </a:r>
            <a:endParaRPr lang="de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03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18"/>
          <p:cNvSpPr txBox="1"/>
          <p:nvPr>
            <p:custDataLst>
              <p:tags r:id="rId1"/>
            </p:custDataLst>
          </p:nvPr>
        </p:nvSpPr>
        <p:spPr>
          <a:xfrm>
            <a:off x="711365" y="325386"/>
            <a:ext cx="9071827" cy="48449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Wieso KV Berufsmaturität Fokus? 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817736" y="1316631"/>
            <a:ext cx="8859084" cy="4564320"/>
            <a:chOff x="2708520" y="2156844"/>
            <a:chExt cx="8859084" cy="4564320"/>
          </a:xfrm>
        </p:grpSpPr>
        <p:sp>
          <p:nvSpPr>
            <p:cNvPr id="66" name="Richtungspfeil 65"/>
            <p:cNvSpPr/>
            <p:nvPr/>
          </p:nvSpPr>
          <p:spPr>
            <a:xfrm>
              <a:off x="2708520" y="2156844"/>
              <a:ext cx="8859084" cy="1177581"/>
            </a:xfrm>
            <a:prstGeom prst="homePlate">
              <a:avLst/>
            </a:prstGeom>
            <a:solidFill>
              <a:srgbClr val="DEDBD4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endParaRPr>
            </a:p>
          </p:txBody>
        </p:sp>
        <p:pic>
          <p:nvPicPr>
            <p:cNvPr id="67" name="Picture 4" descr="C:\Users\t200242\AppData\Local\Temp\wze3b1\png\Reader_64x64_carbon.png"/>
            <p:cNvPicPr>
              <a:picLocks noChangeAspect="1" noChangeArrowheads="1"/>
            </p:cNvPicPr>
            <p:nvPr/>
          </p:nvPicPr>
          <p:blipFill>
            <a:blip r:embed="rId10">
              <a:duotone>
                <a:srgbClr val="4D3C2F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4241" y="2473765"/>
              <a:ext cx="43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Textfeld 67"/>
            <p:cNvSpPr txBox="1"/>
            <p:nvPr>
              <p:custDataLst>
                <p:tags r:id="rId2"/>
              </p:custDataLst>
            </p:nvPr>
          </p:nvSpPr>
          <p:spPr>
            <a:xfrm>
              <a:off x="2754240" y="2225425"/>
              <a:ext cx="1160811" cy="22093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t">
              <a:noAutofit/>
            </a:bodyPr>
            <a:lstStyle/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7B6B59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Lernende</a:t>
              </a:r>
            </a:p>
          </p:txBody>
        </p:sp>
        <p:sp>
          <p:nvSpPr>
            <p:cNvPr id="69" name="LAYOUT BODY"/>
            <p:cNvSpPr txBox="1">
              <a:spLocks/>
            </p:cNvSpPr>
            <p:nvPr>
              <p:custDataLst>
                <p:tags r:id="rId3"/>
              </p:custDataLst>
            </p:nvPr>
          </p:nvSpPr>
          <p:spPr>
            <a:xfrm>
              <a:off x="3259637" y="2473765"/>
              <a:ext cx="7588876" cy="874883"/>
            </a:xfrm>
            <a:prstGeom prst="rect">
              <a:avLst/>
            </a:prstGeom>
          </p:spPr>
          <p:txBody>
            <a:bodyPr vert="horz" lIns="0" tIns="0" rIns="0" bIns="0" rtlCol="0" anchor="t" anchorCtr="0">
              <a:noAutofit/>
            </a:bodyPr>
            <a:lstStyle>
              <a:lvl1pPr marL="234950" indent="-234950" algn="l" defTabSz="1005505" rtl="0" eaLnBrk="1" latinLnBrk="0" hangingPunct="1">
                <a:spcBef>
                  <a:spcPts val="1400"/>
                </a:spcBef>
                <a:buClr>
                  <a:schemeClr val="tx2"/>
                </a:buClr>
                <a:buSzPct val="100000"/>
                <a:buFont typeface="Symbol" pitchFamily="18" charset="2"/>
                <a:buChar char="·"/>
                <a:defRPr sz="1800" b="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1pPr>
              <a:lvl2pPr marL="461963" indent="-236538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2pPr>
              <a:lvl3pPr marL="688975" indent="-227013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3pPr>
              <a:lvl4pPr marL="914400" indent="-225425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4pPr>
              <a:lvl5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5pPr>
              <a:lvl6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4950" marR="0" lvl="0" indent="-234950" algn="l" defTabSz="1005505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Quantität und Qualität Bewerbungen </a:t>
              </a:r>
              <a:b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</a:b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  <a:sym typeface="Wingdings" panose="05000000000000000000" pitchFamily="2" charset="2"/>
                </a:rPr>
                <a:t>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 Trend Richtung Gymnasium / Kantonsschule</a:t>
              </a:r>
            </a:p>
            <a:p>
              <a:pPr marL="234950" marR="0" lvl="0" indent="-234950" algn="l" defTabSz="1005505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Nachfrage nach Spezialrotationen (u.a. Ausland, andere Sprachregionen, IT, Projekte)</a:t>
              </a:r>
            </a:p>
          </p:txBody>
        </p:sp>
        <p:sp>
          <p:nvSpPr>
            <p:cNvPr id="76" name="Richtungspfeil 75"/>
            <p:cNvSpPr/>
            <p:nvPr/>
          </p:nvSpPr>
          <p:spPr>
            <a:xfrm>
              <a:off x="2708520" y="3701894"/>
              <a:ext cx="8859084" cy="1456032"/>
            </a:xfrm>
            <a:prstGeom prst="homePlate">
              <a:avLst>
                <a:gd name="adj" fmla="val 45707"/>
              </a:avLst>
            </a:prstGeom>
            <a:solidFill>
              <a:srgbClr val="DEDBD4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endParaRPr>
            </a:p>
          </p:txBody>
        </p:sp>
        <p:sp>
          <p:nvSpPr>
            <p:cNvPr id="77" name="LAYOUT BODY"/>
            <p:cNvSpPr txBox="1">
              <a:spLocks/>
            </p:cNvSpPr>
            <p:nvPr>
              <p:custDataLst>
                <p:tags r:id="rId4"/>
              </p:custDataLst>
            </p:nvPr>
          </p:nvSpPr>
          <p:spPr>
            <a:xfrm>
              <a:off x="3259637" y="4041265"/>
              <a:ext cx="7473466" cy="1320116"/>
            </a:xfrm>
            <a:prstGeom prst="rect">
              <a:avLst/>
            </a:prstGeom>
          </p:spPr>
          <p:txBody>
            <a:bodyPr vert="horz" lIns="0" tIns="0" rIns="0" bIns="0" rtlCol="0" anchor="t" anchorCtr="0">
              <a:noAutofit/>
            </a:bodyPr>
            <a:lstStyle>
              <a:lvl1pPr marL="234950" indent="-234950" algn="l" defTabSz="1005505" rtl="0" eaLnBrk="1" latinLnBrk="0" hangingPunct="1">
                <a:spcBef>
                  <a:spcPts val="1400"/>
                </a:spcBef>
                <a:buClr>
                  <a:schemeClr val="tx2"/>
                </a:buClr>
                <a:buSzPct val="100000"/>
                <a:buFont typeface="Symbol" pitchFamily="18" charset="2"/>
                <a:buChar char="·"/>
                <a:defRPr sz="1800" b="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1pPr>
              <a:lvl2pPr marL="461963" indent="-236538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2pPr>
              <a:lvl3pPr marL="688975" indent="-227013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3pPr>
              <a:lvl4pPr marL="914400" indent="-225425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4pPr>
              <a:lvl5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5pPr>
              <a:lvl6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Wegfall von Ausbildungsplätzen (v.a. im 1. LJ)</a:t>
              </a:r>
            </a:p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Wunsch vom Business, dass Lernende öfters am Arbeitsplatz sind</a:t>
              </a:r>
            </a:p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Tieferes Einstiegsalter (frühere Einschulung) 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  <a:sym typeface="Wingdings" panose="05000000000000000000" pitchFamily="2" charset="2"/>
                </a:rPr>
                <a:t></a:t>
              </a: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 weniger reif für betriebliche Ausbildung</a:t>
              </a:r>
            </a:p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Steigende Anforderungen an Mitarbeitende</a:t>
              </a:r>
            </a:p>
          </p:txBody>
        </p:sp>
        <p:sp>
          <p:nvSpPr>
            <p:cNvPr id="78" name="Textfeld 77"/>
            <p:cNvSpPr txBox="1"/>
            <p:nvPr>
              <p:custDataLst>
                <p:tags r:id="rId5"/>
              </p:custDataLst>
            </p:nvPr>
          </p:nvSpPr>
          <p:spPr>
            <a:xfrm>
              <a:off x="2754241" y="3780648"/>
              <a:ext cx="897636" cy="30553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t">
              <a:noAutofit/>
            </a:bodyPr>
            <a:lstStyle/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7B6B59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Betrieb</a:t>
              </a:r>
              <a:endPara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7B6B59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endParaRPr>
            </a:p>
          </p:txBody>
        </p:sp>
        <p:pic>
          <p:nvPicPr>
            <p:cNvPr id="79" name="Picture 3" descr="C:\Users\t200242\AppData\Local\Temp\wzd179\png\Multifamily_64x64.png"/>
            <p:cNvPicPr>
              <a:picLocks noChangeAspect="1" noChangeArrowheads="1"/>
            </p:cNvPicPr>
            <p:nvPr/>
          </p:nvPicPr>
          <p:blipFill>
            <a:blip r:embed="rId11">
              <a:duotone>
                <a:srgbClr val="4D3C2F">
                  <a:shade val="45000"/>
                  <a:satMod val="135000"/>
                </a:srgb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4241" y="4051248"/>
              <a:ext cx="432000" cy="481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Richtungspfeil 80"/>
            <p:cNvSpPr/>
            <p:nvPr/>
          </p:nvSpPr>
          <p:spPr>
            <a:xfrm>
              <a:off x="2754240" y="5442752"/>
              <a:ext cx="8813363" cy="1251011"/>
            </a:xfrm>
            <a:prstGeom prst="homePlate">
              <a:avLst>
                <a:gd name="adj" fmla="val 47398"/>
              </a:avLst>
            </a:prstGeom>
            <a:solidFill>
              <a:srgbClr val="DEDBD4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endParaRPr>
            </a:p>
          </p:txBody>
        </p:sp>
        <p:sp>
          <p:nvSpPr>
            <p:cNvPr id="82" name="LAYOUT BODY"/>
            <p:cNvSpPr txBox="1">
              <a:spLocks/>
            </p:cNvSpPr>
            <p:nvPr>
              <p:custDataLst>
                <p:tags r:id="rId6"/>
              </p:custDataLst>
            </p:nvPr>
          </p:nvSpPr>
          <p:spPr>
            <a:xfrm>
              <a:off x="3259637" y="5421821"/>
              <a:ext cx="6523555" cy="129934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lvl1pPr marL="234950" indent="-234950" algn="l" defTabSz="1005505" rtl="0" eaLnBrk="1" latinLnBrk="0" hangingPunct="1">
                <a:spcBef>
                  <a:spcPts val="1400"/>
                </a:spcBef>
                <a:buClr>
                  <a:schemeClr val="tx2"/>
                </a:buClr>
                <a:buSzPct val="100000"/>
                <a:buFont typeface="Symbol" pitchFamily="18" charset="2"/>
                <a:buChar char="·"/>
                <a:defRPr sz="1800" b="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1pPr>
              <a:lvl2pPr marL="461963" indent="-236538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2pPr>
              <a:lvl3pPr marL="688975" indent="-227013" algn="l" defTabSz="1005505" rtl="0" eaLnBrk="1" latinLnBrk="0" hangingPunct="1">
                <a:spcBef>
                  <a:spcPts val="700"/>
                </a:spcBef>
                <a:buClr>
                  <a:schemeClr val="tx1"/>
                </a:buClr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3pPr>
              <a:lvl4pPr marL="914400" indent="-225425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4pPr>
              <a:lvl5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Frutiger 55 Roman"/>
                  <a:ea typeface="+mn-ea"/>
                  <a:cs typeface="+mn-cs"/>
                </a:defRPr>
              </a:lvl5pPr>
              <a:lvl6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152144" indent="-237744" algn="l" defTabSz="1005505" rtl="0" eaLnBrk="1" latinLnBrk="0" hangingPunct="1">
                <a:spcBef>
                  <a:spcPts val="300"/>
                </a:spcBef>
                <a:buClr>
                  <a:schemeClr val="tx1"/>
                </a:buClr>
                <a:buSzPct val="84000"/>
                <a:buFont typeface="Frutiger 55 Roman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Tx/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Paradigma-Wechsel in der Bankbranche</a:t>
              </a:r>
            </a:p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Tx/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Industrialisierung und Digitalisierung des Bankgeschäftes</a:t>
              </a:r>
            </a:p>
            <a:p>
              <a:pPr marL="234950" marR="0" lvl="0" indent="-234950" algn="l" defTabSz="1005505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Tx/>
                <a:buSzPct val="100000"/>
                <a:buFont typeface="Symbol" pitchFamily="18" charset="2"/>
                <a:buChar char="·"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Dezentralisierung von Teilen der Wertschöpfungskette</a:t>
              </a:r>
            </a:p>
          </p:txBody>
        </p:sp>
        <p:sp>
          <p:nvSpPr>
            <p:cNvPr id="83" name="Textfeld 82"/>
            <p:cNvSpPr txBox="1"/>
            <p:nvPr>
              <p:custDataLst>
                <p:tags r:id="rId7"/>
              </p:custDataLst>
            </p:nvPr>
          </p:nvSpPr>
          <p:spPr>
            <a:xfrm>
              <a:off x="2763119" y="5468402"/>
              <a:ext cx="897636" cy="274320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t">
              <a:noAutofit/>
            </a:bodyPr>
            <a:lstStyle/>
            <a:p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7B6B59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Branche</a:t>
              </a:r>
              <a:endPara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7B6B59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endParaRPr>
            </a:p>
          </p:txBody>
        </p:sp>
        <p:pic>
          <p:nvPicPr>
            <p:cNvPr id="84" name="Picture 2" descr="C:\Users\t200242\AppData\Local\Temp\wz6fe1\png\Orientation_64x64_carbon.png"/>
            <p:cNvPicPr>
              <a:picLocks noChangeAspect="1" noChangeArrowheads="1"/>
            </p:cNvPicPr>
            <p:nvPr/>
          </p:nvPicPr>
          <p:blipFill>
            <a:blip r:embed="rId13">
              <a:duotone>
                <a:srgbClr val="4D3C2F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7997" y="5742722"/>
              <a:ext cx="43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18227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18"/>
          <p:cNvSpPr txBox="1"/>
          <p:nvPr>
            <p:custDataLst>
              <p:tags r:id="rId1"/>
            </p:custDataLst>
          </p:nvPr>
        </p:nvSpPr>
        <p:spPr>
          <a:xfrm>
            <a:off x="716170" y="257241"/>
            <a:ext cx="9071827" cy="48449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Entwicklung Schulmodell</a:t>
            </a:r>
          </a:p>
        </p:txBody>
      </p:sp>
      <p:grpSp>
        <p:nvGrpSpPr>
          <p:cNvPr id="6" name="Gruppieren 24"/>
          <p:cNvGrpSpPr/>
          <p:nvPr/>
        </p:nvGrpSpPr>
        <p:grpSpPr>
          <a:xfrm>
            <a:off x="7957304" y="3663284"/>
            <a:ext cx="1873554" cy="1832810"/>
            <a:chOff x="11375355" y="-202672"/>
            <a:chExt cx="1889128" cy="2125691"/>
          </a:xfrm>
        </p:grpSpPr>
        <p:sp>
          <p:nvSpPr>
            <p:cNvPr id="10" name="Textfeld 41"/>
            <p:cNvSpPr txBox="1"/>
            <p:nvPr/>
          </p:nvSpPr>
          <p:spPr>
            <a:xfrm>
              <a:off x="11375355" y="-202672"/>
              <a:ext cx="1842206" cy="3965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Betrieb</a:t>
              </a:r>
            </a:p>
          </p:txBody>
        </p:sp>
        <p:sp>
          <p:nvSpPr>
            <p:cNvPr id="11" name="Textfeld 42"/>
            <p:cNvSpPr txBox="1"/>
            <p:nvPr/>
          </p:nvSpPr>
          <p:spPr>
            <a:xfrm>
              <a:off x="11400758" y="1526433"/>
              <a:ext cx="1863725" cy="39658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Berufsschule</a:t>
              </a:r>
            </a:p>
          </p:txBody>
        </p:sp>
        <p:sp>
          <p:nvSpPr>
            <p:cNvPr id="12" name="Textfeld 43"/>
            <p:cNvSpPr txBox="1"/>
            <p:nvPr/>
          </p:nvSpPr>
          <p:spPr>
            <a:xfrm>
              <a:off x="11834930" y="209168"/>
              <a:ext cx="923052" cy="39658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+</a:t>
              </a:r>
            </a:p>
          </p:txBody>
        </p:sp>
      </p:grpSp>
      <p:grpSp>
        <p:nvGrpSpPr>
          <p:cNvPr id="13" name="Gruppieren 20"/>
          <p:cNvGrpSpPr/>
          <p:nvPr/>
        </p:nvGrpSpPr>
        <p:grpSpPr>
          <a:xfrm>
            <a:off x="1005495" y="1536544"/>
            <a:ext cx="3935399" cy="952323"/>
            <a:chOff x="-2739500" y="3375917"/>
            <a:chExt cx="2360838" cy="931473"/>
          </a:xfrm>
        </p:grpSpPr>
        <p:pic>
          <p:nvPicPr>
            <p:cNvPr id="15" name="Picture 9" descr="Q:\HR_YP_ALL\11_Teams\04_P&amp;T\01_Team\Icons\Dialogbox Inverted_64x64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739500" y="3379720"/>
              <a:ext cx="415516" cy="630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feld 45"/>
            <p:cNvSpPr txBox="1"/>
            <p:nvPr/>
          </p:nvSpPr>
          <p:spPr>
            <a:xfrm>
              <a:off x="-2211779" y="3375917"/>
              <a:ext cx="1833117" cy="9314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Schrittweise Heranführung </a:t>
              </a:r>
              <a:b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</a:b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an die 3 Lernorte</a:t>
              </a:r>
            </a:p>
          </p:txBody>
        </p:sp>
      </p:grpSp>
      <p:sp>
        <p:nvSpPr>
          <p:cNvPr id="19" name="Textfeld 47"/>
          <p:cNvSpPr txBox="1"/>
          <p:nvPr/>
        </p:nvSpPr>
        <p:spPr>
          <a:xfrm>
            <a:off x="780335" y="3090716"/>
            <a:ext cx="4386768" cy="4647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45 Light" panose="020B0603020202020204" pitchFamily="34" charset="0"/>
                <a:ea typeface="MS PGothic"/>
                <a:cs typeface="+mn-cs"/>
              </a:rPr>
              <a:t>Innovatives Schulmodell </a:t>
            </a:r>
          </a:p>
        </p:txBody>
      </p:sp>
      <p:grpSp>
        <p:nvGrpSpPr>
          <p:cNvPr id="20" name="Gruppieren 23"/>
          <p:cNvGrpSpPr/>
          <p:nvPr/>
        </p:nvGrpSpPr>
        <p:grpSpPr>
          <a:xfrm>
            <a:off x="448354" y="4693483"/>
            <a:ext cx="2638279" cy="950603"/>
            <a:chOff x="7781545" y="1677185"/>
            <a:chExt cx="2078735" cy="1079705"/>
          </a:xfrm>
        </p:grpSpPr>
        <p:pic>
          <p:nvPicPr>
            <p:cNvPr id="22" name="Picture 3" descr="Q:\HR_YP_ALL\11_Teams\04_P&amp;T\01_Team\Icons\Orientation_64x64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16112" y="1677185"/>
              <a:ext cx="6096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feld 51"/>
            <p:cNvSpPr txBox="1"/>
            <p:nvPr/>
          </p:nvSpPr>
          <p:spPr>
            <a:xfrm>
              <a:off x="7781545" y="2360303"/>
              <a:ext cx="2078735" cy="3965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45 Light" panose="020B0603020202020204" pitchFamily="34" charset="0"/>
                  <a:ea typeface="MS PGothic"/>
                  <a:cs typeface="+mn-cs"/>
                </a:rPr>
                <a:t>Die ideale </a:t>
              </a:r>
              <a:br>
                <a:rPr kumimoji="0" lang="de-CH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45 Light" panose="020B0603020202020204" pitchFamily="34" charset="0"/>
                  <a:ea typeface="MS PGothic"/>
                  <a:cs typeface="+mn-cs"/>
                </a:rPr>
              </a:br>
              <a:r>
                <a:rPr kumimoji="0" lang="de-CH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45 Light" panose="020B0603020202020204" pitchFamily="34" charset="0"/>
                  <a:ea typeface="MS PGothic"/>
                  <a:cs typeface="+mn-cs"/>
                </a:rPr>
                <a:t>Alternative </a:t>
              </a:r>
              <a:br>
                <a:rPr kumimoji="0" lang="de-CH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45 Light" panose="020B0603020202020204" pitchFamily="34" charset="0"/>
                  <a:ea typeface="MS PGothic"/>
                  <a:cs typeface="+mn-cs"/>
                </a:rPr>
              </a:br>
              <a:r>
                <a:rPr kumimoji="0" lang="de-CH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45 Light" panose="020B0603020202020204" pitchFamily="34" charset="0"/>
                  <a:ea typeface="MS PGothic"/>
                  <a:cs typeface="+mn-cs"/>
                </a:rPr>
                <a:t>zum Gymnasium</a:t>
              </a:r>
            </a:p>
          </p:txBody>
        </p:sp>
      </p:grpSp>
      <p:grpSp>
        <p:nvGrpSpPr>
          <p:cNvPr id="24" name="Gruppieren 27"/>
          <p:cNvGrpSpPr/>
          <p:nvPr/>
        </p:nvGrpSpPr>
        <p:grpSpPr>
          <a:xfrm>
            <a:off x="5687329" y="1397647"/>
            <a:ext cx="3947229" cy="708171"/>
            <a:chOff x="11417898" y="4223801"/>
            <a:chExt cx="3013341" cy="910383"/>
          </a:xfrm>
        </p:grpSpPr>
        <p:pic>
          <p:nvPicPr>
            <p:cNvPr id="26" name="Picture 8" descr="Q:\HR_YP_ALL\11_Teams\04_P&amp;T\01_Team\Icons\Mobile Nfc_64x64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92972" y="4374193"/>
              <a:ext cx="538267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feld 53"/>
            <p:cNvSpPr txBox="1"/>
            <p:nvPr/>
          </p:nvSpPr>
          <p:spPr>
            <a:xfrm>
              <a:off x="11417898" y="4223801"/>
              <a:ext cx="2524118" cy="9103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Moderner Unterricht mit  neuester Technologie</a:t>
              </a:r>
            </a:p>
          </p:txBody>
        </p:sp>
      </p:grpSp>
      <p:sp>
        <p:nvSpPr>
          <p:cNvPr id="30" name="Textfeld 55"/>
          <p:cNvSpPr txBox="1"/>
          <p:nvPr/>
        </p:nvSpPr>
        <p:spPr>
          <a:xfrm>
            <a:off x="5709454" y="2278515"/>
            <a:ext cx="2759825" cy="589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Eigenverantwortung &amp; Selbstständigkeit</a:t>
            </a:r>
          </a:p>
        </p:txBody>
      </p:sp>
      <p:sp>
        <p:nvSpPr>
          <p:cNvPr id="33" name="Textfeld 57"/>
          <p:cNvSpPr txBox="1"/>
          <p:nvPr/>
        </p:nvSpPr>
        <p:spPr>
          <a:xfrm>
            <a:off x="5708827" y="5214913"/>
            <a:ext cx="2105196" cy="3203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Bessere Fokussierung</a:t>
            </a:r>
          </a:p>
        </p:txBody>
      </p:sp>
      <p:grpSp>
        <p:nvGrpSpPr>
          <p:cNvPr id="38" name="Gruppieren 29"/>
          <p:cNvGrpSpPr/>
          <p:nvPr/>
        </p:nvGrpSpPr>
        <p:grpSpPr>
          <a:xfrm>
            <a:off x="3099806" y="4615979"/>
            <a:ext cx="2154635" cy="1127256"/>
            <a:chOff x="20538757" y="5933911"/>
            <a:chExt cx="1717054" cy="1114686"/>
          </a:xfrm>
        </p:grpSpPr>
        <p:pic>
          <p:nvPicPr>
            <p:cNvPr id="40" name="Picture 18" descr="Q:\HR_YP_ALL\11_Teams\04_P&amp;T\01_Team\Icons\Baggage_64x64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11130" y="5933911"/>
              <a:ext cx="6096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feld 61"/>
            <p:cNvSpPr txBox="1"/>
            <p:nvPr/>
          </p:nvSpPr>
          <p:spPr>
            <a:xfrm>
              <a:off x="20538757" y="6652010"/>
              <a:ext cx="1717054" cy="3965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354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/>
                  <a:cs typeface="Arial" panose="020B0604020202020204" pitchFamily="34" charset="0"/>
                </a:rPr>
                <a:t>Perfektes Fundament für die  Weiterbildung</a:t>
              </a:r>
            </a:p>
          </p:txBody>
        </p:sp>
      </p:grpSp>
      <p:pic>
        <p:nvPicPr>
          <p:cNvPr id="42" name="Picture 2" descr="C:\Users\t010760\AppData\Local\Temp\wz6696\Spyglass_64x64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069" y="5763292"/>
            <a:ext cx="660072" cy="52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3" descr="C:\Users\t010760\AppData\Local\Temp\wz70d3\Authorization Direct Debit_64x64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236" y="2278516"/>
            <a:ext cx="671736" cy="50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Q:\HR_YP_ALL\11_Teams\04_P&amp;T\01_Team\Icons\Improve Stamina_64x64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39" y="3308724"/>
            <a:ext cx="657919" cy="49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hteck 20"/>
          <p:cNvSpPr/>
          <p:nvPr/>
        </p:nvSpPr>
        <p:spPr>
          <a:xfrm>
            <a:off x="762427" y="1226367"/>
            <a:ext cx="4464528" cy="1307921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47" name="Rechteck 20"/>
          <p:cNvSpPr/>
          <p:nvPr/>
        </p:nvSpPr>
        <p:spPr>
          <a:xfrm>
            <a:off x="727702" y="2949878"/>
            <a:ext cx="4526739" cy="1212879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48" name="Rechteck 20"/>
          <p:cNvSpPr/>
          <p:nvPr/>
        </p:nvSpPr>
        <p:spPr>
          <a:xfrm>
            <a:off x="716170" y="4502105"/>
            <a:ext cx="2143331" cy="1825145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49" name="Rechteck 20"/>
          <p:cNvSpPr/>
          <p:nvPr/>
        </p:nvSpPr>
        <p:spPr>
          <a:xfrm>
            <a:off x="3082716" y="4500684"/>
            <a:ext cx="2171727" cy="1826563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0" name="Rechteck 20"/>
          <p:cNvSpPr/>
          <p:nvPr/>
        </p:nvSpPr>
        <p:spPr>
          <a:xfrm>
            <a:off x="5562364" y="3195224"/>
            <a:ext cx="2320863" cy="1777031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1" name="Rechteck 20"/>
          <p:cNvSpPr/>
          <p:nvPr/>
        </p:nvSpPr>
        <p:spPr>
          <a:xfrm>
            <a:off x="5524912" y="2172744"/>
            <a:ext cx="4098055" cy="838832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2" name="Rechteck 20"/>
          <p:cNvSpPr/>
          <p:nvPr/>
        </p:nvSpPr>
        <p:spPr>
          <a:xfrm>
            <a:off x="5524912" y="1218811"/>
            <a:ext cx="4109631" cy="872373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3" name="Rechteck 20"/>
          <p:cNvSpPr/>
          <p:nvPr/>
        </p:nvSpPr>
        <p:spPr>
          <a:xfrm>
            <a:off x="5562364" y="5128279"/>
            <a:ext cx="2320863" cy="1198968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4" name="Rechteck 20"/>
          <p:cNvSpPr/>
          <p:nvPr/>
        </p:nvSpPr>
        <p:spPr>
          <a:xfrm>
            <a:off x="8077626" y="3143658"/>
            <a:ext cx="1551008" cy="3183591"/>
          </a:xfrm>
          <a:prstGeom prst="rect">
            <a:avLst/>
          </a:prstGeom>
          <a:noFill/>
          <a:ln w="19050" cap="flat" cmpd="sng" algn="ctr">
            <a:solidFill>
              <a:srgbClr val="7B7D8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432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4939" marR="0" lvl="0" indent="-234939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0000"/>
              </a:buClr>
              <a:buSzTx/>
              <a:buFont typeface="Symbol"/>
              <a:buChar char="·"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37" name="Textfeld 59"/>
          <p:cNvSpPr txBox="1"/>
          <p:nvPr/>
        </p:nvSpPr>
        <p:spPr>
          <a:xfrm>
            <a:off x="5562365" y="3972340"/>
            <a:ext cx="2462171" cy="32164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Umfassendere Arbeitseinsätze</a:t>
            </a:r>
            <a:b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</a:b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im 2. &amp; 3. Lehrjahr</a:t>
            </a:r>
          </a:p>
        </p:txBody>
      </p:sp>
      <p:pic>
        <p:nvPicPr>
          <p:cNvPr id="60" name="Picture 13" descr="Q:\HR_YP_ALL\11_Teams\04_P&amp;T\01_Team\Icons\Rate This Page_64x64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698" y="3556316"/>
            <a:ext cx="609601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feld 41">
            <a:extLst>
              <a:ext uri="{FF2B5EF4-FFF2-40B4-BE49-F238E27FC236}">
                <a16:creationId xmlns:a16="http://schemas.microsoft.com/office/drawing/2014/main" id="{2AB1ADBB-E68F-4C23-AED1-A2124A20C162}"/>
              </a:ext>
            </a:extLst>
          </p:cNvPr>
          <p:cNvSpPr txBox="1"/>
          <p:nvPr/>
        </p:nvSpPr>
        <p:spPr>
          <a:xfrm>
            <a:off x="7939620" y="4341025"/>
            <a:ext cx="1827019" cy="3419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Branche</a:t>
            </a:r>
          </a:p>
        </p:txBody>
      </p:sp>
      <p:sp>
        <p:nvSpPr>
          <p:cNvPr id="61" name="Textfeld 43">
            <a:extLst>
              <a:ext uri="{FF2B5EF4-FFF2-40B4-BE49-F238E27FC236}">
                <a16:creationId xmlns:a16="http://schemas.microsoft.com/office/drawing/2014/main" id="{10BBDB6D-B54F-4B23-BE90-02B10B58A14F}"/>
              </a:ext>
            </a:extLst>
          </p:cNvPr>
          <p:cNvSpPr txBox="1"/>
          <p:nvPr/>
        </p:nvSpPr>
        <p:spPr>
          <a:xfrm>
            <a:off x="8448956" y="4773985"/>
            <a:ext cx="915443" cy="34194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54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278605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2176" y="226789"/>
            <a:ext cx="8963465" cy="1452657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dirty="0"/>
              <a:t>Lernortkooperation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572176" y="1337881"/>
            <a:ext cx="8695331" cy="327902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de-CH" dirty="0"/>
              <a:t>Ein zentraler Teil des innovativen neuen Schulmodells ist die Vernetzung der drei Lernorte.</a:t>
            </a:r>
            <a:endParaRPr lang="de-CH" sz="34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CH" sz="1800" b="0" dirty="0"/>
              <a:t>Berufsfachschule KV Zürich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CH" sz="1800" b="0" dirty="0" err="1"/>
              <a:t>üK</a:t>
            </a:r>
            <a:r>
              <a:rPr lang="de-CH" sz="1800" b="0" dirty="0"/>
              <a:t>-Organisation (CYP)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CH" sz="1800" b="0" dirty="0"/>
              <a:t>Lehrbetriebe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endParaRPr lang="de-CH" sz="2400" dirty="0"/>
          </a:p>
        </p:txBody>
      </p:sp>
      <p:sp>
        <p:nvSpPr>
          <p:cNvPr id="11" name="Richtungspfeil 10"/>
          <p:cNvSpPr/>
          <p:nvPr/>
        </p:nvSpPr>
        <p:spPr>
          <a:xfrm>
            <a:off x="722278" y="4527643"/>
            <a:ext cx="8813363" cy="1251011"/>
          </a:xfrm>
          <a:prstGeom prst="homePlate">
            <a:avLst>
              <a:gd name="adj" fmla="val 47398"/>
            </a:avLst>
          </a:prstGeom>
          <a:solidFill>
            <a:srgbClr val="DEDBD4"/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856968" y="4527643"/>
            <a:ext cx="818521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600" b="1" i="0" u="none" strike="noStrike" kern="0" cap="none" spc="0" normalizeH="0" baseline="0" noProof="0" dirty="0">
                <a:ln>
                  <a:noFill/>
                </a:ln>
                <a:solidFill>
                  <a:srgbClr val="7B6B59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  <a:sym typeface="Wingdings" panose="05000000000000000000" pitchFamily="2" charset="2"/>
              </a:rPr>
              <a:t>Grundlagen</a:t>
            </a:r>
          </a:p>
          <a:p>
            <a:pPr marL="2667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  <a:sym typeface="Wingdings" panose="05000000000000000000" pitchFamily="2" charset="2"/>
              </a:rPr>
              <a:t>Konzepte zur Vernetzung, Begleitetes Selbstorganisiertes (BGSOL) und Digitales Lernen (BYOD)</a:t>
            </a:r>
          </a:p>
          <a:p>
            <a:pPr marL="2667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  <a:sym typeface="Wingdings" panose="05000000000000000000" pitchFamily="2" charset="2"/>
              </a:rPr>
              <a:t>Konzept zum Fremdsprachenunterricht</a:t>
            </a:r>
          </a:p>
          <a:p>
            <a:pPr marL="2667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/>
                <a:cs typeface="Arial" panose="020B0604020202020204" pitchFamily="34" charset="0"/>
                <a:sym typeface="Wingdings" panose="05000000000000000000" pitchFamily="2" charset="2"/>
              </a:rPr>
              <a:t>Konzepte zu diversen Gefässen wie Einführungstage, Projektwoche, BGSOL-Woche, Sportwoche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467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B01066-C020-432E-BE13-0BA8405BC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05" y="1412776"/>
            <a:ext cx="10515600" cy="430020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CH" sz="1800" dirty="0"/>
              <a:t>Onboarding</a:t>
            </a:r>
          </a:p>
          <a:p>
            <a:pPr marL="292100" lvl="1" indent="-285750"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Einführungstage mit Beteiligung aller Lernorte</a:t>
            </a:r>
          </a:p>
          <a:p>
            <a:pPr marL="457200" indent="-457200">
              <a:buFont typeface="+mj-lt"/>
              <a:buAutoNum type="arabicPeriod"/>
            </a:pPr>
            <a:r>
              <a:rPr lang="de-CH" sz="1800" dirty="0"/>
              <a:t>Schulbetrieb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Regelmässiger Austausch Betrieb-Schule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Stärkung der Rolle der Klassenlehrperson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Im Bedarfsfall Elterngespräche mit Betrieb und Schule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Gegenseitiges hospitieren in Spezialgefässen (z.B. Projektwoche)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Gemeinsame Anpassung der Stoffinhalte der Spezialgefässe (z.B. BGSOL-Woche)</a:t>
            </a:r>
          </a:p>
          <a:p>
            <a:pPr lvl="1"/>
            <a:endParaRPr lang="de-CH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EEB77D2B-45F8-8B30-EFD8-A2C845570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6" y="226789"/>
            <a:ext cx="8963465" cy="1452657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dirty="0"/>
              <a:t>Lernortkooperation</a:t>
            </a:r>
          </a:p>
        </p:txBody>
      </p:sp>
    </p:spTree>
    <p:extLst>
      <p:ext uri="{BB962C8B-B14F-4D97-AF65-F5344CB8AC3E}">
        <p14:creationId xmlns:p14="http://schemas.microsoft.com/office/powerpoint/2010/main" val="1270014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5CDBFE-A609-4DED-885C-DE983D868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307705"/>
            <a:ext cx="5157787" cy="826241"/>
          </a:xfrm>
        </p:spPr>
        <p:txBody>
          <a:bodyPr/>
          <a:lstStyle/>
          <a:p>
            <a:r>
              <a:rPr lang="de-CH" dirty="0"/>
              <a:t>Traditionell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8409EE-253F-411E-BB84-75494C578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189" y="2073344"/>
            <a:ext cx="5157787" cy="343852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CH" sz="1800" dirty="0"/>
              <a:t>Schule – Betrieb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Leistungsschwäche 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Verhaltensauffälligkeiten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Organisierte Anlässe (QV, Lehrfirmenanlässe etc.)</a:t>
            </a:r>
          </a:p>
          <a:p>
            <a:pPr>
              <a:lnSpc>
                <a:spcPct val="120000"/>
              </a:lnSpc>
            </a:pPr>
            <a:r>
              <a:rPr lang="de-CH" sz="1800" dirty="0"/>
              <a:t>Schule – </a:t>
            </a:r>
            <a:r>
              <a:rPr lang="de-CH" sz="1800" dirty="0" err="1"/>
              <a:t>üK</a:t>
            </a:r>
            <a:endParaRPr lang="de-CH" sz="1800" dirty="0"/>
          </a:p>
          <a:p>
            <a:pPr marL="29210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Praktisch keine Kontakte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F604FC6-3A16-4F49-A6B1-D7A9B7F1B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46590" y="1340768"/>
            <a:ext cx="5183188" cy="826241"/>
          </a:xfrm>
        </p:spPr>
        <p:txBody>
          <a:bodyPr/>
          <a:lstStyle/>
          <a:p>
            <a:r>
              <a:rPr lang="de-CH" dirty="0"/>
              <a:t>BM Fokus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10AA7A7-DD55-4B67-BA4B-FCEDEF32A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57900" y="2046968"/>
            <a:ext cx="5870748" cy="3438526"/>
          </a:xfrm>
        </p:spPr>
        <p:txBody>
          <a:bodyPr>
            <a:normAutofit/>
          </a:bodyPr>
          <a:lstStyle/>
          <a:p>
            <a:pPr lvl="1">
              <a:lnSpc>
                <a:spcPct val="140000"/>
              </a:lnSpc>
            </a:pPr>
            <a:r>
              <a:rPr lang="de-CH" sz="1800" b="1" dirty="0">
                <a:latin typeface="+mn-lt"/>
              </a:rPr>
              <a:t>Schule – Betrieb</a:t>
            </a:r>
          </a:p>
          <a:p>
            <a:pPr marL="292100" lvl="1" indent="-28575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Überblick über alle Lernenden (</a:t>
            </a:r>
            <a:r>
              <a:rPr lang="de-CH" sz="1800" dirty="0" err="1">
                <a:latin typeface="+mn-lt"/>
              </a:rPr>
              <a:t>Realisierermeetings</a:t>
            </a:r>
            <a:r>
              <a:rPr lang="de-CH" sz="1800" dirty="0">
                <a:latin typeface="+mn-lt"/>
              </a:rPr>
              <a:t>)</a:t>
            </a:r>
          </a:p>
          <a:p>
            <a:pPr marL="292100" lvl="1" indent="-28575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Begleitung bei persönlichen Problemen</a:t>
            </a:r>
          </a:p>
          <a:p>
            <a:pPr marL="292100" lvl="1" indent="-28575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Koordination BGSOL-Nachmittage</a:t>
            </a:r>
          </a:p>
          <a:p>
            <a:pPr lvl="1">
              <a:lnSpc>
                <a:spcPct val="140000"/>
              </a:lnSpc>
            </a:pPr>
            <a:r>
              <a:rPr lang="de-CH" sz="1800" b="1" dirty="0">
                <a:latin typeface="+mn-lt"/>
              </a:rPr>
              <a:t>Schule – </a:t>
            </a:r>
            <a:r>
              <a:rPr lang="de-CH" sz="1800" b="1" dirty="0" err="1">
                <a:latin typeface="+mn-lt"/>
              </a:rPr>
              <a:t>üK</a:t>
            </a:r>
            <a:endParaRPr lang="de-CH" sz="1800" b="1" dirty="0">
              <a:latin typeface="+mn-lt"/>
            </a:endParaRP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Stoffabstimmung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Weiterentwicklung der Spezialgefässe</a:t>
            </a:r>
          </a:p>
          <a:p>
            <a:pPr marL="29210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Koordination BGSOL-Nachmittage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36173D7-10C7-4728-BD2C-3F8A9944A909}"/>
              </a:ext>
            </a:extLst>
          </p:cNvPr>
          <p:cNvSpPr txBox="1"/>
          <p:nvPr/>
        </p:nvSpPr>
        <p:spPr>
          <a:xfrm>
            <a:off x="609023" y="5023829"/>
            <a:ext cx="5089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Defizitorientiert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9DCCDF-29AE-4636-A9BE-C02432A1A08C}"/>
              </a:ext>
            </a:extLst>
          </p:cNvPr>
          <p:cNvSpPr txBox="1"/>
          <p:nvPr/>
        </p:nvSpPr>
        <p:spPr>
          <a:xfrm>
            <a:off x="5984935" y="5099992"/>
            <a:ext cx="5598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Förderungsorientiert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8A049955-5E70-982B-55AA-028664463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6" y="226789"/>
            <a:ext cx="8963465" cy="1452657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dirty="0"/>
              <a:t>Lernortkooperation</a:t>
            </a:r>
          </a:p>
        </p:txBody>
      </p:sp>
    </p:spTree>
    <p:extLst>
      <p:ext uri="{BB962C8B-B14F-4D97-AF65-F5344CB8AC3E}">
        <p14:creationId xmlns:p14="http://schemas.microsoft.com/office/powerpoint/2010/main" val="3730681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B914AD3-AD8A-5479-021F-AEE099A5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76" y="226789"/>
            <a:ext cx="8963465" cy="1452657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dirty="0"/>
              <a:t>Übersicht der Lehrjahre</a:t>
            </a:r>
          </a:p>
        </p:txBody>
      </p:sp>
      <p:pic>
        <p:nvPicPr>
          <p:cNvPr id="2" name="Picture 55" descr="A diagram of a project&#10;&#10;Description automatically generated with medium confidence">
            <a:extLst>
              <a:ext uri="{FF2B5EF4-FFF2-40B4-BE49-F238E27FC236}">
                <a16:creationId xmlns:a16="http://schemas.microsoft.com/office/drawing/2014/main" id="{A16C20D9-BED8-6C12-D9F7-E748B5DEC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46" y="1058283"/>
            <a:ext cx="10503985" cy="348114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C668CD5-C163-2666-56FD-BAE2F60D087D}"/>
              </a:ext>
            </a:extLst>
          </p:cNvPr>
          <p:cNvSpPr txBox="1"/>
          <p:nvPr/>
        </p:nvSpPr>
        <p:spPr>
          <a:xfrm>
            <a:off x="807116" y="3476625"/>
            <a:ext cx="12598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A9D659F-D201-F91A-974A-E541A44B288E}"/>
              </a:ext>
            </a:extLst>
          </p:cNvPr>
          <p:cNvSpPr txBox="1"/>
          <p:nvPr/>
        </p:nvSpPr>
        <p:spPr>
          <a:xfrm>
            <a:off x="9470084" y="2506469"/>
            <a:ext cx="232537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CH" sz="1300" b="1" dirty="0"/>
              <a:t>Abschlussprüfungen</a:t>
            </a:r>
          </a:p>
          <a:p>
            <a:endParaRPr lang="de-CH" sz="1300" b="1" dirty="0"/>
          </a:p>
        </p:txBody>
      </p:sp>
      <p:sp>
        <p:nvSpPr>
          <p:cNvPr id="67" name="Rechteck 2"/>
          <p:cNvSpPr/>
          <p:nvPr/>
        </p:nvSpPr>
        <p:spPr>
          <a:xfrm>
            <a:off x="572176" y="3900343"/>
            <a:ext cx="11330978" cy="2215991"/>
          </a:xfrm>
          <a:prstGeom prst="rect">
            <a:avLst/>
          </a:prstGeom>
        </p:spPr>
        <p:txBody>
          <a:bodyPr wrap="square" rIns="0">
            <a:spAutoFit/>
          </a:bodyPr>
          <a:lstStyle/>
          <a:p>
            <a:pPr hangingPunct="0">
              <a:spcBef>
                <a:spcPts val="700"/>
              </a:spcBef>
              <a:spcAft>
                <a:spcPts val="600"/>
              </a:spcAft>
              <a:buClr>
                <a:srgbClr val="E60000"/>
              </a:buClr>
            </a:pPr>
            <a:r>
              <a:rPr lang="de-DE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Eckpunkte 2. &amp; 3. Lehrjahr</a:t>
            </a:r>
          </a:p>
          <a:p>
            <a:pPr marL="234939" indent="-234939" hangingPunct="0">
              <a:spcBef>
                <a:spcPts val="600"/>
              </a:spcBef>
              <a:buFont typeface="Symbol"/>
              <a:buChar char="·"/>
            </a:pPr>
            <a:r>
              <a:rPr lang="de-DE" kern="0" dirty="0">
                <a:solidFill>
                  <a:srgbClr val="000000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1 Schultag pro Woche (bis Lehrende gleiches Total Unterrichtsstunden pro Fach wie Standardlehre M-Profil)</a:t>
            </a:r>
          </a:p>
          <a:p>
            <a:pPr marL="234939" indent="-234939" hangingPunct="0">
              <a:spcBef>
                <a:spcPts val="600"/>
              </a:spcBef>
              <a:buFont typeface="Symbol"/>
              <a:buChar char="·"/>
            </a:pPr>
            <a:r>
              <a:rPr lang="de-DE" kern="0" dirty="0">
                <a:solidFill>
                  <a:srgbClr val="000000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4 Tage pro Woche am Arbeitsplatz mit spannenden Arbeitseinsätzen in verschiedenen Geschäftsbereichen </a:t>
            </a:r>
          </a:p>
          <a:p>
            <a:pPr marL="234939" indent="-234939" hangingPunct="0">
              <a:spcBef>
                <a:spcPts val="600"/>
              </a:spcBef>
              <a:buFont typeface="Symbol"/>
              <a:buChar char="·"/>
            </a:pPr>
            <a:r>
              <a:rPr lang="de-DE" kern="0" dirty="0">
                <a:solidFill>
                  <a:srgbClr val="000000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Besuch der überbetrieblichen Kurse </a:t>
            </a:r>
          </a:p>
          <a:p>
            <a:pPr marL="234939" indent="-234939" hangingPunct="0">
              <a:spcBef>
                <a:spcPts val="600"/>
              </a:spcBef>
              <a:buFont typeface="Symbol"/>
              <a:buChar char="·"/>
            </a:pPr>
            <a:r>
              <a:rPr lang="de-DE" kern="0" dirty="0">
                <a:solidFill>
                  <a:srgbClr val="000000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Sportlager</a:t>
            </a:r>
          </a:p>
          <a:p>
            <a:pPr marL="234939" indent="-234939" hangingPunct="0">
              <a:spcBef>
                <a:spcPts val="600"/>
              </a:spcBef>
              <a:buFont typeface="Symbol"/>
              <a:buChar char="·"/>
            </a:pPr>
            <a:r>
              <a:rPr lang="de-DE" kern="0" dirty="0">
                <a:solidFill>
                  <a:srgbClr val="000000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5 resp. 6 Wochen Ferien pro Lehrjahr</a:t>
            </a:r>
            <a:endParaRPr lang="de-DE" sz="1200" kern="0" dirty="0">
              <a:solidFill>
                <a:srgbClr val="000000"/>
              </a:solidFill>
              <a:latin typeface="Frutiger 45 Light" panose="020B0603020202020204" pitchFamily="34" charset="0"/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88355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EC19C-C3F5-4124-8590-28C38B869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8">
            <a:extLst>
              <a:ext uri="{FF2B5EF4-FFF2-40B4-BE49-F238E27FC236}">
                <a16:creationId xmlns:a16="http://schemas.microsoft.com/office/drawing/2014/main" id="{0F95497A-9E95-23DF-2679-39F289762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KV BM Fokus – Das erste Schuljahr</a:t>
            </a:r>
            <a:endParaRPr lang="de-CH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9410B4D0-3C3A-0727-8390-C7D311CCE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30" y="6347604"/>
            <a:ext cx="1550136" cy="424560"/>
          </a:xfrm>
          <a:prstGeom prst="rect">
            <a:avLst/>
          </a:prstGeom>
        </p:spPr>
      </p:pic>
      <p:pic>
        <p:nvPicPr>
          <p:cNvPr id="2" name="Content Placeholder 2">
            <a:extLst>
              <a:ext uri="{FF2B5EF4-FFF2-40B4-BE49-F238E27FC236}">
                <a16:creationId xmlns:a16="http://schemas.microsoft.com/office/drawing/2014/main" id="{5EADC804-B846-DEDF-764B-9A7E1B78870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8571" y="2283419"/>
            <a:ext cx="10854859" cy="2559275"/>
          </a:xfrm>
        </p:spPr>
      </p:pic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AD802810-9C9A-188E-7A14-017262A655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7116" y="2421964"/>
            <a:ext cx="10854859" cy="2559275"/>
          </a:xfrm>
        </p:spPr>
      </p:pic>
      <p:pic>
        <p:nvPicPr>
          <p:cNvPr id="56" name="Picture 55" descr="A diagram of a project&#10;&#10;Description automatically generated with medium confidence">
            <a:extLst>
              <a:ext uri="{FF2B5EF4-FFF2-40B4-BE49-F238E27FC236}">
                <a16:creationId xmlns:a16="http://schemas.microsoft.com/office/drawing/2014/main" id="{150C2917-4EF5-286F-3F21-DA99C2AA1B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46" y="1058283"/>
            <a:ext cx="10503985" cy="348114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AC28184-693F-160C-E4CA-7E924F66E4F1}"/>
              </a:ext>
            </a:extLst>
          </p:cNvPr>
          <p:cNvSpPr txBox="1"/>
          <p:nvPr/>
        </p:nvSpPr>
        <p:spPr>
          <a:xfrm>
            <a:off x="512492" y="4343929"/>
            <a:ext cx="6107383" cy="13663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de-CH" sz="2000" b="1" dirty="0"/>
              <a:t>(Abschluss-)Prüfungen</a:t>
            </a:r>
          </a:p>
          <a:p>
            <a:pPr algn="l"/>
            <a:r>
              <a:rPr lang="de-CH" dirty="0"/>
              <a:t>KW 11: DELF-B1 (schriftlich und mündlich)</a:t>
            </a:r>
          </a:p>
          <a:p>
            <a:pPr algn="l"/>
            <a:r>
              <a:rPr lang="de-CH" dirty="0"/>
              <a:t>KW 23: Berufsmaturitätsprüfung Französisch </a:t>
            </a:r>
          </a:p>
          <a:p>
            <a:pPr algn="l"/>
            <a:r>
              <a:rPr lang="de-CH" dirty="0"/>
              <a:t>              (schriftlich und mündlich)</a:t>
            </a:r>
          </a:p>
          <a:p>
            <a:pPr algn="l"/>
            <a:r>
              <a:rPr lang="de-CH" dirty="0"/>
              <a:t>KW 27: Cambridge Exams (schriftlich und mündlich)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065C820-48AD-156B-F06D-26795407C51D}"/>
              </a:ext>
            </a:extLst>
          </p:cNvPr>
          <p:cNvSpPr txBox="1"/>
          <p:nvPr/>
        </p:nvSpPr>
        <p:spPr>
          <a:xfrm>
            <a:off x="807116" y="3476625"/>
            <a:ext cx="12598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CH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00116AB-64B6-9684-C3F5-83A498662F35}"/>
              </a:ext>
            </a:extLst>
          </p:cNvPr>
          <p:cNvSpPr txBox="1"/>
          <p:nvPr/>
        </p:nvSpPr>
        <p:spPr>
          <a:xfrm>
            <a:off x="9470084" y="2506469"/>
            <a:ext cx="2325370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CH" sz="1300" b="1" dirty="0"/>
              <a:t>Abschlussprüfungen</a:t>
            </a:r>
          </a:p>
          <a:p>
            <a:endParaRPr lang="de-CH" sz="1300" b="1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F283693-1904-018E-7665-DB8ECA95F796}"/>
              </a:ext>
            </a:extLst>
          </p:cNvPr>
          <p:cNvSpPr txBox="1">
            <a:spLocks/>
          </p:cNvSpPr>
          <p:nvPr/>
        </p:nvSpPr>
        <p:spPr>
          <a:xfrm>
            <a:off x="572176" y="226789"/>
            <a:ext cx="8963465" cy="14526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25" b="1" kern="1200">
                <a:solidFill>
                  <a:srgbClr val="00386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CH" sz="4400" dirty="0">
                <a:solidFill>
                  <a:srgbClr val="000000"/>
                </a:solidFill>
                <a:ea typeface="+mn-ea"/>
              </a:rPr>
              <a:t>Schuljahresablauf</a:t>
            </a:r>
            <a:r>
              <a:rPr lang="de-CH" dirty="0"/>
              <a:t> </a:t>
            </a:r>
            <a:r>
              <a:rPr lang="de-CH" sz="4400" dirty="0">
                <a:solidFill>
                  <a:srgbClr val="000000"/>
                </a:solidFill>
                <a:ea typeface="+mn-ea"/>
              </a:rPr>
              <a:t>1. Lehrjahr</a:t>
            </a:r>
          </a:p>
        </p:txBody>
      </p:sp>
    </p:spTree>
    <p:extLst>
      <p:ext uri="{BB962C8B-B14F-4D97-AF65-F5344CB8AC3E}">
        <p14:creationId xmlns:p14="http://schemas.microsoft.com/office/powerpoint/2010/main" val="1831387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WAHR"/>
  <p:tag name="TOP" val="882500000000000E-13"/>
  <p:tag name="LEFT" val="331199989318848E-13"/>
  <p:tag name="HEIGHT" val="216000003814697E-13"/>
  <p:tag name="WIDTH" val="723599975585938E-1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WAHR"/>
  <p:tag name="TOP" val="882500000000000E-13"/>
  <p:tag name="LEFT" val="331199989318848E-13"/>
  <p:tag name="HEIGHT" val="216000003814697E-13"/>
  <p:tag name="WIDTH" val="723599975585938E-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WAHR"/>
  <p:tag name="TOP" val="882500000000000E-13"/>
  <p:tag name="LEFT" val="331199989318848E-13"/>
  <p:tag name="HEIGHT" val="216000003814697E-13"/>
  <p:tag name="WIDTH" val="723599975585938E-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  <p:tag name="FONT STYLE" val="SANS SERI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DOCUMENT ID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ANS SERIF"/>
  <p:tag name="ISLOCKED" val="WAHR"/>
  <p:tag name="TOP" val="200000000000000E-13"/>
  <p:tag name="LEFT" val="331199989318848E-13"/>
  <p:tag name="HEIGHT" val="260000000000000E-13"/>
  <p:tag name="WIDTH" val="850000000000000E-13"/>
  <p:tag name="TEXT_TYPE" val="DRAFT STAMP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UBS LOGO"/>
  <p:tag name="TOP" val="550.3751"/>
  <p:tag name="LEFT" val="33.75008"/>
  <p:tag name="WIDTH" val="56.09866"/>
  <p:tag name="HEIGHT" val="20.502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WAHR"/>
  <p:tag name="TOP" val="882500000000000E-13"/>
  <p:tag name="LEFT" val="331199989318848E-13"/>
  <p:tag name="HEIGHT" val="216000003814697E-13"/>
  <p:tag name="WIDTH" val="723599975585938E-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 STYLE" val="SERIF FONT"/>
  <p:tag name="TEXT_TYPE" val="MESSAGE TEXT"/>
  <p:tag name="ISLOCKED" val="WAHR"/>
  <p:tag name="TOP" val="882500000000000E-13"/>
  <p:tag name="LEFT" val="331199989318848E-13"/>
  <p:tag name="HEIGHT" val="216000003814697E-13"/>
  <p:tag name="WIDTH" val="723599975585938E-1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OW" val="1"/>
  <p:tag name="COL" val="1"/>
  <p:tag name="TEXT_TYPE" val="BODY TEXT"/>
  <p:tag name="FONT STYLE" val="SANS SERIF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ster KV Zürich die Wirtschaftsschule" id="{711EF822-3530-4F9B-A73E-DFEB5C9CCDC4}" vid="{312C0187-4A5D-49EA-990F-7BEE954AFE06}"/>
    </a:ext>
  </a:extLst>
</a:theme>
</file>

<file path=ppt/theme/theme2.xml><?xml version="1.0" encoding="utf-8"?>
<a:theme xmlns:a="http://schemas.openxmlformats.org/drawingml/2006/main" name="kfmv Start &amp; End">
  <a:themeElements>
    <a:clrScheme name="kfmv 1">
      <a:dk1>
        <a:srgbClr val="000000"/>
      </a:dk1>
      <a:lt1>
        <a:srgbClr val="FFFFFF"/>
      </a:lt1>
      <a:dk2>
        <a:srgbClr val="001A35"/>
      </a:dk2>
      <a:lt2>
        <a:srgbClr val="F39100"/>
      </a:lt2>
      <a:accent1>
        <a:srgbClr val="667785"/>
      </a:accent1>
      <a:accent2>
        <a:srgbClr val="F75B41"/>
      </a:accent2>
      <a:accent3>
        <a:srgbClr val="D34CA6"/>
      </a:accent3>
      <a:accent4>
        <a:srgbClr val="7054C8"/>
      </a:accent4>
      <a:accent5>
        <a:srgbClr val="EFEFEF"/>
      </a:accent5>
      <a:accent6>
        <a:srgbClr val="FFFFFF"/>
      </a:accent6>
      <a:hlink>
        <a:srgbClr val="CFCFCF"/>
      </a:hlink>
      <a:folHlink>
        <a:srgbClr val="AFAF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3D0004A-6C41-4702-9268-CA2850CF6480}" vid="{BBE0A6DD-B99B-4E55-A7D1-21F10BE0D275}"/>
    </a:ext>
  </a:extLst>
</a:theme>
</file>

<file path=ppt/theme/theme3.xml><?xml version="1.0" encoding="utf-8"?>
<a:theme xmlns:a="http://schemas.openxmlformats.org/drawingml/2006/main" name="kfmv Specials">
  <a:themeElements>
    <a:clrScheme name="kfmv">
      <a:dk1>
        <a:srgbClr val="000000"/>
      </a:dk1>
      <a:lt1>
        <a:srgbClr val="FFFFFF"/>
      </a:lt1>
      <a:dk2>
        <a:srgbClr val="001A35"/>
      </a:dk2>
      <a:lt2>
        <a:srgbClr val="F39100"/>
      </a:lt2>
      <a:accent1>
        <a:srgbClr val="193249"/>
      </a:accent1>
      <a:accent2>
        <a:srgbClr val="667785"/>
      </a:accent2>
      <a:accent3>
        <a:srgbClr val="F75B41"/>
      </a:accent3>
      <a:accent4>
        <a:srgbClr val="D34CA6"/>
      </a:accent4>
      <a:accent5>
        <a:srgbClr val="7155C9"/>
      </a:accent5>
      <a:accent6>
        <a:srgbClr val="EFEFEF"/>
      </a:accent6>
      <a:hlink>
        <a:srgbClr val="CFCFCF"/>
      </a:hlink>
      <a:folHlink>
        <a:srgbClr val="AFAF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3D0004A-6C41-4702-9268-CA2850CF6480}" vid="{33377D40-580C-4510-9AAB-04FC5F486AB4}"/>
    </a:ext>
  </a:extLst>
</a:theme>
</file>

<file path=ppt/theme/theme4.xml><?xml version="1.0" encoding="utf-8"?>
<a:theme xmlns:a="http://schemas.openxmlformats.org/drawingml/2006/main" name="kfmv Content">
  <a:themeElements>
    <a:clrScheme name="Benutzerdefiniert 1">
      <a:dk1>
        <a:srgbClr val="000000"/>
      </a:dk1>
      <a:lt1>
        <a:srgbClr val="FFFFFF"/>
      </a:lt1>
      <a:dk2>
        <a:srgbClr val="001A35"/>
      </a:dk2>
      <a:lt2>
        <a:srgbClr val="F39100"/>
      </a:lt2>
      <a:accent1>
        <a:srgbClr val="001A35"/>
      </a:accent1>
      <a:accent2>
        <a:srgbClr val="F39100"/>
      </a:accent2>
      <a:accent3>
        <a:srgbClr val="667785"/>
      </a:accent3>
      <a:accent4>
        <a:srgbClr val="F75B41"/>
      </a:accent4>
      <a:accent5>
        <a:srgbClr val="D34CA6"/>
      </a:accent5>
      <a:accent6>
        <a:srgbClr val="7154C8"/>
      </a:accent6>
      <a:hlink>
        <a:srgbClr val="F39100"/>
      </a:hlink>
      <a:folHlink>
        <a:srgbClr val="7154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3D0004A-6C41-4702-9268-CA2850CF6480}" vid="{A40CCF7D-3D32-4C30-86CF-D24C93E4FF06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88C96941309746857E31C466559632" ma:contentTypeVersion="45" ma:contentTypeDescription="Ein neues Dokument erstellen." ma:contentTypeScope="" ma:versionID="79c62ddb8d76740a558b6f6eef062049">
  <xsd:schema xmlns:xsd="http://www.w3.org/2001/XMLSchema" xmlns:xs="http://www.w3.org/2001/XMLSchema" xmlns:p="http://schemas.microsoft.com/office/2006/metadata/properties" xmlns:ns3="4b37c2ed-7462-4bd2-bff4-9451f6d24ddf" xmlns:ns4="d69f7854-d49f-4da9-96e1-27a8c58cec9a" targetNamespace="http://schemas.microsoft.com/office/2006/metadata/properties" ma:root="true" ma:fieldsID="e4beb0cf97da5c563672142f57066638" ns3:_="" ns4:_="">
    <xsd:import namespace="4b37c2ed-7462-4bd2-bff4-9451f6d24ddf"/>
    <xsd:import namespace="d69f7854-d49f-4da9-96e1-27a8c58cec9a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ath_Settings" minOccurs="0"/>
                <xsd:element ref="ns3:Leaders" minOccurs="0"/>
                <xsd:element ref="ns3:Members" minOccurs="0"/>
                <xsd:element ref="ns3:Member_Groups" minOccurs="0"/>
                <xsd:element ref="ns3:Invited_Leaders" minOccurs="0"/>
                <xsd:element ref="ns3:Invited_Members" minOccurs="0"/>
                <xsd:element ref="ns3:Has_Leaders_Only_SectionGroup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Distribution_Groups" minOccurs="0"/>
                <xsd:element ref="ns3:LMS_Mappin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37c2ed-7462-4bd2-bff4-9451f6d24ddf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3" nillable="true" ma:displayName="Is Collaboration Space Locked" ma:internalName="Is_Collaboration_Space_Locked">
      <xsd:simpleType>
        <xsd:restriction base="dms:Boolean"/>
      </xsd:simpleType>
    </xsd:element>
    <xsd:element name="IsNotebookLocked" ma:index="24" nillable="true" ma:displayName="Is Notebook Locked" ma:internalName="IsNotebookLocked">
      <xsd:simpleType>
        <xsd:restriction base="dms:Boolean"/>
      </xsd:simpleType>
    </xsd:element>
    <xsd:element name="Math_Settings" ma:index="28" nillable="true" ma:displayName="Math Settings" ma:internalName="Math_Settings">
      <xsd:simpleType>
        <xsd:restriction base="dms:Text"/>
      </xsd:simpleType>
    </xsd:element>
    <xsd:element name="Leaders" ma:index="2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Leaders" ma:index="3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3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Has_Leaders_Only_SectionGroup" ma:index="34" nillable="true" ma:displayName="Has Leaders Only SectionGroup" ma:internalName="Has_Leaders_Only_SectionGroup">
      <xsd:simpleType>
        <xsd:restriction base="dms:Boolean"/>
      </xsd:simpleType>
    </xsd:element>
    <xsd:element name="MediaServiceMetadata" ma:index="3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8" nillable="true" ma:displayName="Tags" ma:internalName="MediaServiceAutoTags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Distribution_Groups" ma:index="4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42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7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8" nillable="true" ma:displayName="Length (seconds)" ma:internalName="MediaLengthInSeconds" ma:readOnly="true">
      <xsd:simpleType>
        <xsd:restriction base="dms:Unknown"/>
      </xsd:simpleType>
    </xsd:element>
    <xsd:element name="_activity" ma:index="49" nillable="true" ma:displayName="_activity" ma:hidden="true" ma:internalName="_activity">
      <xsd:simpleType>
        <xsd:restriction base="dms:Note"/>
      </xsd:simpleType>
    </xsd:element>
    <xsd:element name="MediaServiceObjectDetectorVersions" ma:index="5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5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5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f7854-d49f-4da9-96e1-27a8c58cec9a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4b37c2ed-7462-4bd2-bff4-9451f6d24ddf" xsi:nil="true"/>
    <IsNotebookLocked xmlns="4b37c2ed-7462-4bd2-bff4-9451f6d24ddf" xsi:nil="true"/>
    <Math_Settings xmlns="4b37c2ed-7462-4bd2-bff4-9451f6d24ddf" xsi:nil="true"/>
    <FolderType xmlns="4b37c2ed-7462-4bd2-bff4-9451f6d24ddf" xsi:nil="true"/>
    <Owner xmlns="4b37c2ed-7462-4bd2-bff4-9451f6d24ddf">
      <UserInfo>
        <DisplayName/>
        <AccountId xsi:nil="true"/>
        <AccountType/>
      </UserInfo>
    </Owner>
    <Students xmlns="4b37c2ed-7462-4bd2-bff4-9451f6d24ddf">
      <UserInfo>
        <DisplayName/>
        <AccountId xsi:nil="true"/>
        <AccountType/>
      </UserInfo>
    </Students>
    <Is_Collaboration_Space_Locked xmlns="4b37c2ed-7462-4bd2-bff4-9451f6d24ddf" xsi:nil="true"/>
    <AppVersion xmlns="4b37c2ed-7462-4bd2-bff4-9451f6d24ddf" xsi:nil="true"/>
    <NotebookType xmlns="4b37c2ed-7462-4bd2-bff4-9451f6d24ddf" xsi:nil="true"/>
    <Teachers xmlns="4b37c2ed-7462-4bd2-bff4-9451f6d24ddf">
      <UserInfo>
        <DisplayName/>
        <AccountId xsi:nil="true"/>
        <AccountType/>
      </UserInfo>
    </Teachers>
    <Student_Groups xmlns="4b37c2ed-7462-4bd2-bff4-9451f6d24ddf">
      <UserInfo>
        <DisplayName/>
        <AccountId xsi:nil="true"/>
        <AccountType/>
      </UserInfo>
    </Student_Groups>
    <Invited_Members xmlns="4b37c2ed-7462-4bd2-bff4-9451f6d24ddf" xsi:nil="true"/>
    <Invited_Students xmlns="4b37c2ed-7462-4bd2-bff4-9451f6d24ddf" xsi:nil="true"/>
    <LMS_Mappings xmlns="4b37c2ed-7462-4bd2-bff4-9451f6d24ddf" xsi:nil="true"/>
    <CultureName xmlns="4b37c2ed-7462-4bd2-bff4-9451f6d24ddf" xsi:nil="true"/>
    <Distribution_Groups xmlns="4b37c2ed-7462-4bd2-bff4-9451f6d24ddf" xsi:nil="true"/>
    <Self_Registration_Enabled xmlns="4b37c2ed-7462-4bd2-bff4-9451f6d24ddf" xsi:nil="true"/>
    <Has_Teacher_Only_SectionGroup xmlns="4b37c2ed-7462-4bd2-bff4-9451f6d24ddf" xsi:nil="true"/>
    <Member_Groups xmlns="4b37c2ed-7462-4bd2-bff4-9451f6d24ddf">
      <UserInfo>
        <DisplayName/>
        <AccountId xsi:nil="true"/>
        <AccountType/>
      </UserInfo>
    </Member_Groups>
    <DefaultSectionNames xmlns="4b37c2ed-7462-4bd2-bff4-9451f6d24ddf" xsi:nil="true"/>
    <TeamsChannelId xmlns="4b37c2ed-7462-4bd2-bff4-9451f6d24ddf" xsi:nil="true"/>
    <Invited_Leaders xmlns="4b37c2ed-7462-4bd2-bff4-9451f6d24ddf" xsi:nil="true"/>
    <Leaders xmlns="4b37c2ed-7462-4bd2-bff4-9451f6d24ddf">
      <UserInfo>
        <DisplayName/>
        <AccountId xsi:nil="true"/>
        <AccountType/>
      </UserInfo>
    </Leaders>
    <Templates xmlns="4b37c2ed-7462-4bd2-bff4-9451f6d24ddf" xsi:nil="true"/>
    <Members xmlns="4b37c2ed-7462-4bd2-bff4-9451f6d24ddf">
      <UserInfo>
        <DisplayName/>
        <AccountId xsi:nil="true"/>
        <AccountType/>
      </UserInfo>
    </Members>
    <Has_Leaders_Only_SectionGroup xmlns="4b37c2ed-7462-4bd2-bff4-9451f6d24ddf" xsi:nil="true"/>
    <Teams_Channel_Section_Location xmlns="4b37c2ed-7462-4bd2-bff4-9451f6d24ddf" xsi:nil="true"/>
    <_activity xmlns="4b37c2ed-7462-4bd2-bff4-9451f6d24dd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05C2F3-8DE0-48CE-8879-3E2073B3B4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37c2ed-7462-4bd2-bff4-9451f6d24ddf"/>
    <ds:schemaRef ds:uri="d69f7854-d49f-4da9-96e1-27a8c58ce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A2413E-36A2-48F9-BBE3-ABAB34A17E38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4b37c2ed-7462-4bd2-bff4-9451f6d24ddf"/>
    <ds:schemaRef ds:uri="http://schemas.microsoft.com/office/2006/documentManagement/types"/>
    <ds:schemaRef ds:uri="http://schemas.openxmlformats.org/package/2006/metadata/core-properties"/>
    <ds:schemaRef ds:uri="d69f7854-d49f-4da9-96e1-27a8c58cec9a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28AC912-20D4-494E-9718-77E6657BC5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PPT_Vorlage</Template>
  <TotalTime>0</TotalTime>
  <Words>683</Words>
  <Application>Microsoft Office PowerPoint</Application>
  <PresentationFormat>Breitbild</PresentationFormat>
  <Paragraphs>156</Paragraphs>
  <Slides>15</Slides>
  <Notes>13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15</vt:i4>
      </vt:variant>
    </vt:vector>
  </HeadingPairs>
  <TitlesOfParts>
    <vt:vector size="26" baseType="lpstr">
      <vt:lpstr>Arial</vt:lpstr>
      <vt:lpstr>Calibri</vt:lpstr>
      <vt:lpstr>Frutiger 45 Light</vt:lpstr>
      <vt:lpstr>Frutiger 55 Roman</vt:lpstr>
      <vt:lpstr>Georgia</vt:lpstr>
      <vt:lpstr>Symbol</vt:lpstr>
      <vt:lpstr>Systemschrift Normal</vt:lpstr>
      <vt:lpstr>Office</vt:lpstr>
      <vt:lpstr>kfmv Start &amp; End</vt:lpstr>
      <vt:lpstr>kfmv Specials</vt:lpstr>
      <vt:lpstr>kfmv Content</vt:lpstr>
      <vt:lpstr>KV Berufsmaturität Fokus</vt:lpstr>
      <vt:lpstr>Agenda</vt:lpstr>
      <vt:lpstr>PowerPoint-Präsentation</vt:lpstr>
      <vt:lpstr>PowerPoint-Präsentation</vt:lpstr>
      <vt:lpstr>Lernortkooperation</vt:lpstr>
      <vt:lpstr>Lernortkooperation</vt:lpstr>
      <vt:lpstr>Lernortkooperation</vt:lpstr>
      <vt:lpstr>Übersicht der Lehrjahre</vt:lpstr>
      <vt:lpstr>KV BM Fokus – Das erste Schuljahr</vt:lpstr>
      <vt:lpstr>Schuljahresablauf 1. Lehrjahr</vt:lpstr>
      <vt:lpstr>KV BM Fokus – Highlights &amp; Herausforderungen im ersten Schuljahr</vt:lpstr>
      <vt:lpstr>PowerPoint-Präsentation</vt:lpstr>
      <vt:lpstr>PowerPoint-Präsentation</vt:lpstr>
      <vt:lpstr>PowerPoint-Präsentation</vt:lpstr>
      <vt:lpstr>PowerPoint-Präsentation</vt:lpstr>
    </vt:vector>
  </TitlesOfParts>
  <Company>KV Zürich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Bischoff Andreas</dc:creator>
  <cp:lastModifiedBy>Hunn Patrick</cp:lastModifiedBy>
  <cp:revision>261</cp:revision>
  <cp:lastPrinted>2018-10-29T15:39:41Z</cp:lastPrinted>
  <dcterms:created xsi:type="dcterms:W3CDTF">2018-09-05T07:53:28Z</dcterms:created>
  <dcterms:modified xsi:type="dcterms:W3CDTF">2026-06-19T08:59:56Z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0x010100C588C96941309746857E31C466559632</vt:lpwstr>
  </property>
  <property fmtid="{D5CDD505-2E9C-101B-9397-08002B2CF9AE}" pid="3" name="_SIProp12DataClass+cc5a530f-41a6-45ea-9bc4-32c4db9fb913">
    <vt:lpwstr>v=1.2&gt;I=cc5a530f-41a6-45ea-9bc4-32c4db9fb913&amp;N=NotProtectedAttachment&amp;V=1.3&amp;U=System&amp;D=System&amp;A=Associated&amp;H=False</vt:lpwstr>
  </property>
  <property fmtid="{D5CDD505-2E9C-101B-9397-08002B2CF9AE}" pid="4" name="IQP_Classification">
    <vt:lpwstr>NotProtectedAttachment</vt:lpwstr>
  </property>
</Properties>
</file>